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4" r:id="rId1"/>
    <p:sldMasterId id="2147483666" r:id="rId2"/>
    <p:sldMasterId id="2147483668" r:id="rId3"/>
    <p:sldMasterId id="2147483670" r:id="rId4"/>
    <p:sldMasterId id="2147483672" r:id="rId5"/>
    <p:sldMasterId id="2147483680" r:id="rId6"/>
    <p:sldMasterId id="2147483682" r:id="rId7"/>
    <p:sldMasterId id="2147483694" r:id="rId8"/>
    <p:sldMasterId id="2147483759" r:id="rId9"/>
  </p:sldMasterIdLst>
  <p:notesMasterIdLst>
    <p:notesMasterId r:id="rId14"/>
  </p:notesMasterIdLst>
  <p:sldIdLst>
    <p:sldId id="302" r:id="rId10"/>
    <p:sldId id="720" r:id="rId11"/>
    <p:sldId id="728" r:id="rId12"/>
    <p:sldId id="727" r:id="rId13"/>
  </p:sldIdLst>
  <p:sldSz cx="12192000" cy="6858000"/>
  <p:notesSz cx="7099300" cy="10234613"/>
  <p:embeddedFontLst>
    <p:embeddedFont>
      <p:font typeface="TIM Sans Heavy" panose="02020503040602060503" pitchFamily="18" charset="0"/>
      <p:bold r:id="rId15"/>
      <p:boldItalic r:id="rId16"/>
    </p:embeddedFont>
    <p:embeddedFont>
      <p:font typeface="FS Me" panose="020B0604020202020204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TIM Sans Medium" panose="02020503040602060503" pitchFamily="18" charset="0"/>
      <p:regular r:id="rId22"/>
      <p:italic r:id="rId23"/>
    </p:embeddedFont>
    <p:embeddedFont>
      <p:font typeface="Webdings" panose="05030102010509060703" pitchFamily="18" charset="2"/>
      <p:regular r:id="rId24"/>
    </p:embeddedFont>
    <p:embeddedFont>
      <p:font typeface="TIM Sans Light" panose="02020503040602060503" pitchFamily="18" charset="0"/>
      <p:regular r:id="rId25"/>
      <p:italic r:id="rId26"/>
    </p:embeddedFont>
    <p:embeddedFont>
      <p:font typeface="MS PGothic" panose="020B0600070205080204" pitchFamily="34" charset="-128"/>
      <p:regular r:id="rId21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nklin Gothic Demi" panose="020B0703020102020204" pitchFamily="34" charset="0"/>
      <p:regular r:id="rId31"/>
      <p:italic r:id="rId32"/>
    </p:embeddedFont>
    <p:embeddedFont>
      <p:font typeface="Segoe UI Semilight" panose="020B0402040204020203" pitchFamily="34" charset="0"/>
      <p:regular r:id="rId33"/>
      <p:italic r:id="rId34"/>
    </p:embeddedFont>
    <p:embeddedFont>
      <p:font typeface="Franklin Gothic Book" panose="020B0503020102020204" pitchFamily="34" charset="0"/>
      <p:regular r:id="rId35"/>
      <p:italic r:id="rId36"/>
    </p:embeddedFont>
    <p:embeddedFont>
      <p:font typeface="TIM Sans" panose="02020503040602060503" pitchFamily="18" charset="0"/>
      <p:regular r:id="rId37"/>
      <p:bold r:id="rId38"/>
      <p:italic r:id="rId39"/>
      <p:boldItalic r:id="rId40"/>
    </p:embeddedFont>
    <p:embeddedFont>
      <p:font typeface="Franklin Gothic Medium" panose="020B0603020102020204" pitchFamily="34" charset="0"/>
      <p:regular r:id="rId41"/>
      <p:italic r:id="rId4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7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167" userDrawn="1">
          <p15:clr>
            <a:srgbClr val="A4A3A4"/>
          </p15:clr>
        </p15:guide>
        <p15:guide id="5" pos="7164" userDrawn="1">
          <p15:clr>
            <a:srgbClr val="A4A3A4"/>
          </p15:clr>
        </p15:guide>
        <p15:guide id="6" orient="horz" pos="736">
          <p15:clr>
            <a:srgbClr val="A4A3A4"/>
          </p15:clr>
        </p15:guide>
        <p15:guide id="7" orient="horz" pos="4037">
          <p15:clr>
            <a:srgbClr val="A4A3A4"/>
          </p15:clr>
        </p15:guide>
        <p15:guide id="8" orient="horz" pos="1894">
          <p15:clr>
            <a:srgbClr val="A4A3A4"/>
          </p15:clr>
        </p15:guide>
        <p15:guide id="9" orient="horz" pos="2060">
          <p15:clr>
            <a:srgbClr val="A4A3A4"/>
          </p15:clr>
        </p15:guide>
        <p15:guide id="10" pos="2959">
          <p15:clr>
            <a:srgbClr val="A4A3A4"/>
          </p15:clr>
        </p15:guide>
        <p15:guide id="11" pos="6340">
          <p15:clr>
            <a:srgbClr val="A4A3A4"/>
          </p15:clr>
        </p15:guide>
        <p15:guide id="12" pos="13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CC"/>
    <a:srgbClr val="E1F1FF"/>
    <a:srgbClr val="F7F7FF"/>
    <a:srgbClr val="F3F9FF"/>
    <a:srgbClr val="82B9E6"/>
    <a:srgbClr val="EFF7FF"/>
    <a:srgbClr val="E8E7FF"/>
    <a:srgbClr val="FFEFF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86401" autoAdjust="0"/>
  </p:normalViewPr>
  <p:slideViewPr>
    <p:cSldViewPr snapToGrid="0">
      <p:cViewPr varScale="1">
        <p:scale>
          <a:sx n="69" d="100"/>
          <a:sy n="69" d="100"/>
        </p:scale>
        <p:origin x="1086" y="60"/>
      </p:cViewPr>
      <p:guideLst>
        <p:guide orient="horz" pos="2160"/>
        <p:guide orient="horz" pos="2570"/>
        <p:guide pos="3840"/>
        <p:guide pos="2167"/>
        <p:guide pos="7164"/>
        <p:guide orient="horz" pos="736"/>
        <p:guide orient="horz" pos="4037"/>
        <p:guide orient="horz" pos="1894"/>
        <p:guide orient="horz" pos="2060"/>
        <p:guide pos="2959"/>
        <p:guide pos="6340"/>
        <p:guide pos="13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1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8115942028999"/>
          <c:y val="5.7446808510638298E-2"/>
          <c:w val="0.63043478260869601"/>
          <c:h val="0.76170212765957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485B-E544-B208-0BD2646A1D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485B-E544-B208-0BD2646A1D39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5-485B-E544-B208-0BD2646A1D39}"/>
              </c:ext>
            </c:extLst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7-485B-E544-B208-0BD2646A1D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9-485B-E544-B208-0BD2646A1D39}"/>
              </c:ext>
            </c:extLst>
          </c:dPt>
          <c:dPt>
            <c:idx val="6"/>
            <c:invertIfNegative val="0"/>
            <c:bubble3D val="0"/>
            <c:spPr>
              <a:solidFill>
                <a:srgbClr val="505050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B-485B-E544-B208-0BD2646A1D39}"/>
              </c:ext>
            </c:extLst>
          </c:dPt>
          <c:dPt>
            <c:idx val="7"/>
            <c:invertIfNegative val="0"/>
            <c:bubble3D val="0"/>
            <c:spPr>
              <a:solidFill>
                <a:srgbClr val="AFAFAF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D-485B-E544-B208-0BD2646A1D39}"/>
              </c:ext>
            </c:extLst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5B-E544-B208-0BD2646A1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222016"/>
        <c:axId val="396601984"/>
      </c:barChart>
      <c:catAx>
        <c:axId val="3952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39660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6601984"/>
        <c:scaling>
          <c:orientation val="minMax"/>
        </c:scaling>
        <c:delete val="0"/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395222016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604"/>
          <c:y val="0.22340425531914901"/>
          <c:w val="0.20048309178744"/>
          <c:h val="0.427659574468085"/>
        </c:manualLayout>
      </c:layout>
      <c:overlay val="0"/>
      <c:spPr>
        <a:noFill/>
        <a:ln w="25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 Sans Light" panose="00000400000000000000" pitchFamily="50" charset="0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8115942028999"/>
          <c:y val="5.7446808510638298E-2"/>
          <c:w val="0.63043478260869601"/>
          <c:h val="0.76170212765957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5819-4120-B069-08851DD526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5819-4120-B069-08851DD52699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5-5819-4120-B069-08851DD52699}"/>
              </c:ext>
            </c:extLst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7-5819-4120-B069-08851DD5269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9-5819-4120-B069-08851DD52699}"/>
              </c:ext>
            </c:extLst>
          </c:dPt>
          <c:dPt>
            <c:idx val="6"/>
            <c:invertIfNegative val="0"/>
            <c:bubble3D val="0"/>
            <c:spPr>
              <a:solidFill>
                <a:srgbClr val="505050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B-5819-4120-B069-08851DD52699}"/>
              </c:ext>
            </c:extLst>
          </c:dPt>
          <c:dPt>
            <c:idx val="7"/>
            <c:invertIfNegative val="0"/>
            <c:bubble3D val="0"/>
            <c:spPr>
              <a:solidFill>
                <a:srgbClr val="AFAFAF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D-5819-4120-B069-08851DD52699}"/>
              </c:ext>
            </c:extLst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19-4120-B069-08851DD52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172224"/>
        <c:axId val="471174528"/>
      </c:barChart>
      <c:catAx>
        <c:axId val="47117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47117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1174528"/>
        <c:scaling>
          <c:orientation val="minMax"/>
        </c:scaling>
        <c:delete val="0"/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471172224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604"/>
          <c:y val="0.22340425531914901"/>
          <c:w val="0.20048309178744"/>
          <c:h val="0.427659574468085"/>
        </c:manualLayout>
      </c:layout>
      <c:overlay val="0"/>
      <c:spPr>
        <a:noFill/>
        <a:ln w="25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 Sans Light" panose="00000400000000000000" pitchFamily="50" charset="0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9CFE480-61EC-410E-9331-3DB98698C97D}" type="datetimeFigureOut">
              <a:rPr lang="it-IT" smtClean="0"/>
              <a:pPr/>
              <a:t>26/11/2018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09CF0B2-FC50-40FA-8F19-9094682F46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09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74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trike="noStrik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CF0B2-FC50-40FA-8F19-9094682F46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9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CF0B2-FC50-40FA-8F19-9094682F46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983767" y="1666928"/>
            <a:ext cx="7977007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3983768" y="2996952"/>
            <a:ext cx="7977005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983767" y="3583588"/>
            <a:ext cx="7977007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effectLst/>
                <a:latin typeface="+mj-lt"/>
                <a:cs typeface="Segoe UI Semilight" panose="020B0402040204020203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983767" y="1897491"/>
            <a:ext cx="7977007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983767" y="2168898"/>
            <a:ext cx="7977007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983765" y="4319531"/>
            <a:ext cx="7977008" cy="1904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983765" y="4139534"/>
            <a:ext cx="7977008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65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1917" tIns="60958" rIns="121917" bIns="60958"/>
          <a:lstStyle>
            <a:lvl1pPr marL="285744" marR="0" indent="-285744" algn="l" defTabSz="9143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900">
                <a:solidFill>
                  <a:schemeClr val="accent4"/>
                </a:solidFill>
                <a:latin typeface="TIM Sans" panose="00000500000000000000" pitchFamily="50" charset="0"/>
              </a:defRPr>
            </a:lvl1pPr>
            <a:lvl2pPr marL="160335" indent="0">
              <a:buNone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44" marR="0" lvl="0" indent="-285744" algn="l" defTabSz="9143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44" marR="0" lvl="0" indent="-285744" algn="l" defTabSz="91437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7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2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7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2749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3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4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12749" y="1362252"/>
            <a:ext cx="11267016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8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987632" y="1000343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987632" y="1232784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987632" y="2296487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987632" y="2528928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987632" y="3592631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987632" y="382507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987632" y="4888775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987632" y="51212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987632" y="15208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987632" y="2816960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987632" y="4124221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987632" y="542596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2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891623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6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891623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egnaposto tes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4655840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4655840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9" hasCustomPrompt="1"/>
          </p:nvPr>
        </p:nvSpPr>
        <p:spPr>
          <a:xfrm>
            <a:off x="8400256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6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891623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33" hasCustomPrompt="1"/>
          </p:nvPr>
        </p:nvSpPr>
        <p:spPr>
          <a:xfrm>
            <a:off x="891623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4655840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36" hasCustomPrompt="1"/>
          </p:nvPr>
        </p:nvSpPr>
        <p:spPr>
          <a:xfrm>
            <a:off x="4655840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38" hasCustomPrompt="1"/>
          </p:nvPr>
        </p:nvSpPr>
        <p:spPr>
          <a:xfrm>
            <a:off x="8400256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8400256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1" hasCustomPrompt="1"/>
          </p:nvPr>
        </p:nvSpPr>
        <p:spPr>
          <a:xfrm>
            <a:off x="891623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891623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44" hasCustomPrompt="1"/>
          </p:nvPr>
        </p:nvSpPr>
        <p:spPr>
          <a:xfrm>
            <a:off x="4655840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4655840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47" hasCustomPrompt="1"/>
          </p:nvPr>
        </p:nvSpPr>
        <p:spPr>
          <a:xfrm>
            <a:off x="8400256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24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8400256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891623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4655840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Segnaposto testo 19"/>
          <p:cNvSpPr>
            <a:spLocks noGrp="1"/>
          </p:cNvSpPr>
          <p:nvPr>
            <p:ph type="body" sz="quarter" idx="52" hasCustomPrompt="1"/>
          </p:nvPr>
        </p:nvSpPr>
        <p:spPr>
          <a:xfrm>
            <a:off x="8400256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8" name="Segnaposto testo 19"/>
          <p:cNvSpPr>
            <a:spLocks noGrp="1"/>
          </p:cNvSpPr>
          <p:nvPr>
            <p:ph type="body" sz="quarter" idx="53" hasCustomPrompt="1"/>
          </p:nvPr>
        </p:nvSpPr>
        <p:spPr>
          <a:xfrm>
            <a:off x="891623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Segnaposto testo 19"/>
          <p:cNvSpPr>
            <a:spLocks noGrp="1"/>
          </p:cNvSpPr>
          <p:nvPr>
            <p:ph type="body" sz="quarter" idx="54" hasCustomPrompt="1"/>
          </p:nvPr>
        </p:nvSpPr>
        <p:spPr>
          <a:xfrm>
            <a:off x="4655840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egnaposto testo 19"/>
          <p:cNvSpPr>
            <a:spLocks noGrp="1"/>
          </p:cNvSpPr>
          <p:nvPr>
            <p:ph type="body" sz="quarter" idx="55" hasCustomPrompt="1"/>
          </p:nvPr>
        </p:nvSpPr>
        <p:spPr>
          <a:xfrm>
            <a:off x="8400256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1" name="Segnaposto testo 19"/>
          <p:cNvSpPr>
            <a:spLocks noGrp="1"/>
          </p:cNvSpPr>
          <p:nvPr>
            <p:ph type="body" sz="quarter" idx="56" hasCustomPrompt="1"/>
          </p:nvPr>
        </p:nvSpPr>
        <p:spPr>
          <a:xfrm>
            <a:off x="891623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Segnaposto testo 19"/>
          <p:cNvSpPr>
            <a:spLocks noGrp="1"/>
          </p:cNvSpPr>
          <p:nvPr>
            <p:ph type="body" sz="quarter" idx="57" hasCustomPrompt="1"/>
          </p:nvPr>
        </p:nvSpPr>
        <p:spPr>
          <a:xfrm>
            <a:off x="4655840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58" hasCustomPrompt="1"/>
          </p:nvPr>
        </p:nvSpPr>
        <p:spPr>
          <a:xfrm>
            <a:off x="8400256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35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8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8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12749" y="952501"/>
            <a:ext cx="11266587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8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93701" y="1362252"/>
            <a:ext cx="11266587" cy="479724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4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931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470899" y="1882954"/>
            <a:ext cx="7016900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4470899" y="2996952"/>
            <a:ext cx="7016900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470899" y="3656175"/>
            <a:ext cx="7016900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470899" y="2113513"/>
            <a:ext cx="7016900" cy="3960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470899" y="2384923"/>
            <a:ext cx="7016900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470898" y="4435046"/>
            <a:ext cx="5855947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470898" y="4255049"/>
            <a:ext cx="5855947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38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412749" y="953839"/>
            <a:ext cx="11280000" cy="5205662"/>
          </a:xfrm>
        </p:spPr>
        <p:txBody>
          <a:bodyPr>
            <a:noAutofit/>
          </a:bodyPr>
          <a:lstStyle>
            <a:lvl1pPr marL="342900" indent="-34290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</a:defRPr>
            </a:lvl1pPr>
            <a:lvl2pPr marL="731838" indent="-28575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accent5"/>
                </a:solidFill>
              </a:defRPr>
            </a:lvl2pPr>
            <a:lvl3pPr marL="1179513" indent="-285750" algn="l">
              <a:buClr>
                <a:srgbClr val="EB0028"/>
              </a:buClr>
              <a:buSzPct val="100000"/>
              <a:buFont typeface="FS Me" panose="02000506040000020004" pitchFamily="50" charset="0"/>
              <a:buChar char="–"/>
              <a:defRPr sz="1000">
                <a:solidFill>
                  <a:schemeClr val="accent5"/>
                </a:solidFill>
              </a:defRPr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7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1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>
          <a:xfrm>
            <a:off x="405970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contenuto 5"/>
          <p:cNvSpPr>
            <a:spLocks noGrp="1"/>
          </p:cNvSpPr>
          <p:nvPr>
            <p:ph sz="quarter" idx="4"/>
          </p:nvPr>
        </p:nvSpPr>
        <p:spPr>
          <a:xfrm>
            <a:off x="6069161" y="1513053"/>
            <a:ext cx="5508251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0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760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1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graphicFrame>
        <p:nvGraphicFramePr>
          <p:cNvPr id="8" name="Oggetto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47085934"/>
              </p:ext>
            </p:extLst>
          </p:nvPr>
        </p:nvGraphicFramePr>
        <p:xfrm>
          <a:off x="486834" y="1757979"/>
          <a:ext cx="5441951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sz="half" idx="2"/>
          </p:nvPr>
        </p:nvSpPr>
        <p:spPr>
          <a:xfrm>
            <a:off x="6052610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788988" indent="-34290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 sz="10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1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0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9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3407701" y="2132856"/>
            <a:ext cx="8784299" cy="1944216"/>
          </a:xfrm>
          <a:prstGeom prst="rect">
            <a:avLst/>
          </a:prstGeom>
          <a:solidFill>
            <a:srgbClr val="004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983766" y="2529226"/>
            <a:ext cx="7745743" cy="1151483"/>
          </a:xfr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TIM Sans Medium" panose="02020503040602060503" pitchFamily="18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7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470403" y="332656"/>
            <a:ext cx="1128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4" y="3429000"/>
            <a:ext cx="8342699" cy="1512168"/>
          </a:xfrm>
          <a:solidFill>
            <a:srgbClr val="003264">
              <a:alpha val="80000"/>
            </a:srgbClr>
          </a:solidFill>
          <a:ln>
            <a:noFill/>
          </a:ln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265458" y="6491228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9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4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5421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-11875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407704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noProof="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969019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2749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0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6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12749" y="1362252"/>
            <a:ext cx="11267016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7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987632" y="1000343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987632" y="1232784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987632" y="2296487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987632" y="2528928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987632" y="3592631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987632" y="382507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987632" y="4888775"/>
            <a:ext cx="1056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987632" y="51212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987632" y="1520816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987632" y="2816960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987632" y="4124221"/>
            <a:ext cx="1056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987632" y="5425962"/>
            <a:ext cx="1056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2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6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68478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891623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6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891623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egnaposto tes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4655840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4655840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9" hasCustomPrompt="1"/>
          </p:nvPr>
        </p:nvSpPr>
        <p:spPr>
          <a:xfrm>
            <a:off x="8400256" y="1000343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6" y="1268760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891623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33" hasCustomPrompt="1"/>
          </p:nvPr>
        </p:nvSpPr>
        <p:spPr>
          <a:xfrm>
            <a:off x="891623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4655840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36" hasCustomPrompt="1"/>
          </p:nvPr>
        </p:nvSpPr>
        <p:spPr>
          <a:xfrm>
            <a:off x="4655840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38" hasCustomPrompt="1"/>
          </p:nvPr>
        </p:nvSpPr>
        <p:spPr>
          <a:xfrm>
            <a:off x="8400256" y="240452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8400256" y="267294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1" hasCustomPrompt="1"/>
          </p:nvPr>
        </p:nvSpPr>
        <p:spPr>
          <a:xfrm>
            <a:off x="891623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891623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44" hasCustomPrompt="1"/>
          </p:nvPr>
        </p:nvSpPr>
        <p:spPr>
          <a:xfrm>
            <a:off x="4655840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</a:t>
            </a:r>
            <a:endParaRPr lang="it-IT" dirty="0"/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4655840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47" hasCustomPrompt="1"/>
          </p:nvPr>
        </p:nvSpPr>
        <p:spPr>
          <a:xfrm>
            <a:off x="8400256" y="3844687"/>
            <a:ext cx="3284165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</a:t>
            </a:r>
            <a:endParaRPr lang="it-IT" dirty="0"/>
          </a:p>
        </p:txBody>
      </p:sp>
      <p:sp>
        <p:nvSpPr>
          <p:cNvPr id="24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8400256" y="4113104"/>
            <a:ext cx="3284165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891623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4655840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Segnaposto testo 19"/>
          <p:cNvSpPr>
            <a:spLocks noGrp="1"/>
          </p:cNvSpPr>
          <p:nvPr>
            <p:ph type="body" sz="quarter" idx="52" hasCustomPrompt="1"/>
          </p:nvPr>
        </p:nvSpPr>
        <p:spPr>
          <a:xfrm>
            <a:off x="8400256" y="1556522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8" name="Segnaposto testo 19"/>
          <p:cNvSpPr>
            <a:spLocks noGrp="1"/>
          </p:cNvSpPr>
          <p:nvPr>
            <p:ph type="body" sz="quarter" idx="53" hasCustomPrompt="1"/>
          </p:nvPr>
        </p:nvSpPr>
        <p:spPr>
          <a:xfrm>
            <a:off x="891623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Segnaposto testo 19"/>
          <p:cNvSpPr>
            <a:spLocks noGrp="1"/>
          </p:cNvSpPr>
          <p:nvPr>
            <p:ph type="body" sz="quarter" idx="54" hasCustomPrompt="1"/>
          </p:nvPr>
        </p:nvSpPr>
        <p:spPr>
          <a:xfrm>
            <a:off x="4655840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0" name="Segnaposto testo 19"/>
          <p:cNvSpPr>
            <a:spLocks noGrp="1"/>
          </p:cNvSpPr>
          <p:nvPr>
            <p:ph type="body" sz="quarter" idx="55" hasCustomPrompt="1"/>
          </p:nvPr>
        </p:nvSpPr>
        <p:spPr>
          <a:xfrm>
            <a:off x="8400256" y="2959713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1" name="Segnaposto testo 19"/>
          <p:cNvSpPr>
            <a:spLocks noGrp="1"/>
          </p:cNvSpPr>
          <p:nvPr>
            <p:ph type="body" sz="quarter" idx="56" hasCustomPrompt="1"/>
          </p:nvPr>
        </p:nvSpPr>
        <p:spPr>
          <a:xfrm>
            <a:off x="891623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Segnaposto testo 19"/>
          <p:cNvSpPr>
            <a:spLocks noGrp="1"/>
          </p:cNvSpPr>
          <p:nvPr>
            <p:ph type="body" sz="quarter" idx="57" hasCustomPrompt="1"/>
          </p:nvPr>
        </p:nvSpPr>
        <p:spPr>
          <a:xfrm>
            <a:off x="4655840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58" hasCustomPrompt="1"/>
          </p:nvPr>
        </p:nvSpPr>
        <p:spPr>
          <a:xfrm>
            <a:off x="8400256" y="4408637"/>
            <a:ext cx="3284165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35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3271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/>
              <a:t>Argomento #1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#2 in TIM Sans 18 </a:t>
            </a:r>
            <a:r>
              <a:rPr lang="it-IT" dirty="0" err="1"/>
              <a:t>pt</a:t>
            </a:r>
            <a:endParaRPr lang="it-IT" dirty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/>
              <a:t>Argomento #3 in TIM Sans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46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12749" y="952501"/>
            <a:ext cx="11266587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93701" y="1362252"/>
            <a:ext cx="11266587" cy="479724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412751" y="809076"/>
            <a:ext cx="11299196" cy="396999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8508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751" y="360363"/>
            <a:ext cx="11279717" cy="355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412749" y="953839"/>
            <a:ext cx="11280000" cy="5205662"/>
          </a:xfrm>
        </p:spPr>
        <p:txBody>
          <a:bodyPr>
            <a:noAutofit/>
          </a:bodyPr>
          <a:lstStyle>
            <a:lvl1pPr marL="342900" indent="-34290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</a:defRPr>
            </a:lvl1pPr>
            <a:lvl2pPr marL="731838" indent="-28575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accent5"/>
                </a:solidFill>
              </a:defRPr>
            </a:lvl2pPr>
            <a:lvl3pPr marL="1179513" indent="-285750" algn="l">
              <a:buClr>
                <a:srgbClr val="EB0028"/>
              </a:buClr>
              <a:buSzPct val="100000"/>
              <a:buFont typeface="FS Me" panose="02000506040000020004" pitchFamily="50" charset="0"/>
              <a:buChar char="–"/>
              <a:defRPr sz="1000">
                <a:solidFill>
                  <a:schemeClr val="accent5"/>
                </a:solidFill>
              </a:defRPr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3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3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>
          <a:xfrm>
            <a:off x="405971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contenuto 5"/>
          <p:cNvSpPr>
            <a:spLocks noGrp="1"/>
          </p:cNvSpPr>
          <p:nvPr>
            <p:ph sz="quarter" idx="4"/>
          </p:nvPr>
        </p:nvSpPr>
        <p:spPr>
          <a:xfrm>
            <a:off x="6069161" y="1513053"/>
            <a:ext cx="5508251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1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" panose="02020503040602060503" pitchFamily="18" charset="0"/>
                <a:ea typeface="+mj-ea"/>
                <a:cs typeface="TIM Sans" panose="02020503040602060503" pitchFamily="18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760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2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graphicFrame>
        <p:nvGraphicFramePr>
          <p:cNvPr id="8" name="Oggetto 16"/>
          <p:cNvGraphicFramePr>
            <a:graphicFrameLocks noGrp="1"/>
          </p:cNvGraphicFramePr>
          <p:nvPr userDrawn="1">
            <p:extLst/>
          </p:nvPr>
        </p:nvGraphicFramePr>
        <p:xfrm>
          <a:off x="486835" y="1757979"/>
          <a:ext cx="5441951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sz="half" idx="2"/>
          </p:nvPr>
        </p:nvSpPr>
        <p:spPr>
          <a:xfrm>
            <a:off x="6052610" y="1513053"/>
            <a:ext cx="5527972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accent5"/>
                </a:solidFill>
                <a:latin typeface="TIM Sans" panose="00000500000000000000" pitchFamily="50" charset="0"/>
              </a:defRPr>
            </a:lvl1pPr>
            <a:lvl2pPr marL="788988" indent="-34290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  <a:latin typeface="TIM Sans" panose="00000500000000000000" pitchFamily="50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 sz="1000">
                <a:solidFill>
                  <a:schemeClr val="accent5"/>
                </a:solidFill>
                <a:latin typeface="TIM Sans" panose="00000500000000000000" pitchFamily="50" charset="0"/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12753" y="1081002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6052611" y="1079443"/>
            <a:ext cx="5521191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14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3407701" y="2132856"/>
            <a:ext cx="8784299" cy="1944216"/>
          </a:xfrm>
          <a:prstGeom prst="rect">
            <a:avLst/>
          </a:prstGeom>
          <a:solidFill>
            <a:srgbClr val="004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983767" y="2529228"/>
            <a:ext cx="7745743" cy="1151483"/>
          </a:xfr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TIM Sans Medium" panose="02020503040602060503" pitchFamily="18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87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470403" y="332656"/>
            <a:ext cx="1128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4" y="3429000"/>
            <a:ext cx="8342699" cy="1512168"/>
          </a:xfrm>
          <a:solidFill>
            <a:srgbClr val="003264">
              <a:alpha val="80000"/>
            </a:srgbClr>
          </a:solidFill>
          <a:ln>
            <a:noFill/>
          </a:ln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19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3407705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6974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486664" y="1039660"/>
            <a:ext cx="7022164" cy="190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Titolo 12"/>
          <p:cNvSpPr>
            <a:spLocks noGrp="1"/>
          </p:cNvSpPr>
          <p:nvPr>
            <p:ph type="title"/>
          </p:nvPr>
        </p:nvSpPr>
        <p:spPr>
          <a:xfrm>
            <a:off x="4486664" y="2392474"/>
            <a:ext cx="7022164" cy="5077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486664" y="3001688"/>
            <a:ext cx="7022164" cy="329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486664" y="1287696"/>
            <a:ext cx="7022164" cy="2697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486664" y="1559103"/>
            <a:ext cx="7022164" cy="3169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6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486664" y="4905144"/>
            <a:ext cx="7022164" cy="18711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486664" y="4725147"/>
            <a:ext cx="7022164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3617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407705" y="3429000"/>
            <a:ext cx="8784299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noProof="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91672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885" y="360010"/>
            <a:ext cx="1128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16308" y="971203"/>
            <a:ext cx="11183989" cy="5400600"/>
          </a:xfrm>
        </p:spPr>
        <p:txBody>
          <a:bodyPr>
            <a:noAutofit/>
          </a:bodyPr>
          <a:lstStyle>
            <a:lvl1pPr marL="457189" indent="-457189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2400"/>
            </a:lvl1pPr>
            <a:lvl2pPr marL="975760" indent="-38099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2100"/>
            </a:lvl2pPr>
            <a:lvl3pPr marL="1572645" indent="-38099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600"/>
            </a:lvl3pPr>
            <a:lvl4pPr marL="1786422" marR="0" indent="42332" algn="l" defTabSz="121917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6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1"/>
          </p:nvPr>
        </p:nvSpPr>
        <p:spPr>
          <a:xfrm>
            <a:off x="3790952" y="6303966"/>
            <a:ext cx="7586133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1219170">
              <a:defRPr/>
            </a:pPr>
            <a:r>
              <a:rPr lang="en-US" sz="2100">
                <a:solidFill>
                  <a:srgbClr val="000000"/>
                </a:solidFill>
                <a:latin typeface="Franklin Gothic Book" pitchFamily="34" charset="0"/>
              </a:rPr>
              <a:t>Enabling Platform on Cloud Computing (TI initiatives and international standards)</a:t>
            </a:r>
            <a:endParaRPr lang="it-IT" sz="21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45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DS Standard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57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4751852" y="989556"/>
            <a:ext cx="662100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chemeClr val="bg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/>
          </p:nvPr>
        </p:nvSpPr>
        <p:spPr>
          <a:xfrm>
            <a:off x="4751852" y="2417526"/>
            <a:ext cx="662100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751851" y="3022413"/>
            <a:ext cx="6621000" cy="319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4751852" y="1222736"/>
            <a:ext cx="662100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4751852" y="1494143"/>
            <a:ext cx="662100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4751852" y="4905144"/>
            <a:ext cx="6620999" cy="20288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4751852" y="4725147"/>
            <a:ext cx="6620999" cy="176239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112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2"/>
          <p:cNvSpPr>
            <a:spLocks noGrp="1"/>
          </p:cNvSpPr>
          <p:nvPr>
            <p:ph type="title" hasCustomPrompt="1"/>
          </p:nvPr>
        </p:nvSpPr>
        <p:spPr>
          <a:xfrm>
            <a:off x="1649621" y="2708920"/>
            <a:ext cx="944930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649619" y="3301063"/>
            <a:ext cx="9449305" cy="3977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6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649621" y="5193222"/>
            <a:ext cx="9449303" cy="23011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649621" y="5013225"/>
            <a:ext cx="9449303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49622" y="874839"/>
            <a:ext cx="9449303" cy="355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6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649622" y="1155906"/>
            <a:ext cx="9449303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649622" y="1410687"/>
            <a:ext cx="9449303" cy="4662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293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983769" y="1666928"/>
            <a:ext cx="7977007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5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5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5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5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3983768" y="2996952"/>
            <a:ext cx="7977005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FFFFFF"/>
                </a:solidFill>
                <a:latin typeface="TIM Sans Heavy" panose="00000A00000000000000" pitchFamily="50" charset="0"/>
              </a:defRPr>
            </a:lvl1pPr>
          </a:lstStyle>
          <a:p>
            <a:r>
              <a:rPr lang="it-IT" dirty="0"/>
              <a:t>Fare clic per modificare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983769" y="3517088"/>
            <a:ext cx="7977007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5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5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5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5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983769" y="1880867"/>
            <a:ext cx="7977007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500">
                <a:solidFill>
                  <a:schemeClr val="accent1"/>
                </a:solidFill>
                <a:latin typeface="Franklin Gothic Medium"/>
              </a:defRPr>
            </a:lvl2pPr>
            <a:lvl3pPr>
              <a:defRPr sz="1500">
                <a:solidFill>
                  <a:schemeClr val="accent1"/>
                </a:solidFill>
                <a:latin typeface="Franklin Gothic Medium"/>
              </a:defRPr>
            </a:lvl3pPr>
            <a:lvl4pPr>
              <a:defRPr sz="1500">
                <a:solidFill>
                  <a:schemeClr val="accent1"/>
                </a:solidFill>
                <a:latin typeface="Franklin Gothic Medium"/>
              </a:defRPr>
            </a:lvl4pPr>
            <a:lvl5pPr>
              <a:defRPr sz="15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983769" y="2168899"/>
            <a:ext cx="7977007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1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500">
                <a:solidFill>
                  <a:schemeClr val="accent1"/>
                </a:solidFill>
                <a:latin typeface="Franklin Gothic Medium"/>
              </a:defRPr>
            </a:lvl2pPr>
            <a:lvl3pPr>
              <a:defRPr sz="1500">
                <a:solidFill>
                  <a:schemeClr val="accent1"/>
                </a:solidFill>
                <a:latin typeface="Franklin Gothic Medium"/>
              </a:defRPr>
            </a:lvl3pPr>
            <a:lvl4pPr>
              <a:defRPr sz="1500">
                <a:solidFill>
                  <a:schemeClr val="accent1"/>
                </a:solidFill>
                <a:latin typeface="Franklin Gothic Medium"/>
              </a:defRPr>
            </a:lvl4pPr>
            <a:lvl5pPr>
              <a:defRPr sz="15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983765" y="4319533"/>
            <a:ext cx="7977008" cy="1904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1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983765" y="4139535"/>
            <a:ext cx="7977008" cy="179997"/>
          </a:xfrm>
          <a:prstGeom prst="rect">
            <a:avLst/>
          </a:prstGeom>
        </p:spPr>
        <p:txBody>
          <a:bodyPr vert="horz" lIns="0" tIns="0" rIns="91438" bIns="0" anchor="ctr" anchorCtr="0"/>
          <a:lstStyle>
            <a:lvl1pPr marL="0" indent="0">
              <a:buNone/>
              <a:defRPr sz="1100" baseline="0">
                <a:solidFill>
                  <a:schemeClr val="accent6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99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987632" y="1000343"/>
            <a:ext cx="10560000" cy="21024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5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#1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987632" y="1232784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987632" y="2296487"/>
            <a:ext cx="10560000" cy="21024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5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#2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987632" y="2528928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987632" y="3592631"/>
            <a:ext cx="10560000" cy="21024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5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#3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987632" y="3825072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987632" y="4888775"/>
            <a:ext cx="10560000" cy="210244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5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/>
              <a:t>Argomento</a:t>
            </a:r>
            <a:r>
              <a:rPr lang="en-US" dirty="0"/>
              <a:t> #4 in TIM Sans </a:t>
            </a:r>
            <a:r>
              <a:rPr lang="en-US" dirty="0" err="1"/>
              <a:t>Grassetto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it-IT" dirty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987632" y="5121216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Sottotitolo</a:t>
            </a:r>
            <a:r>
              <a:rPr lang="en-US" dirty="0"/>
              <a:t> in TIM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987632" y="1520816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987632" y="2816960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987632" y="4124221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1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987632" y="5425963"/>
            <a:ext cx="10560000" cy="25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/>
              <a:t>Dettaglio</a:t>
            </a:r>
            <a:r>
              <a:rPr lang="en-US" dirty="0"/>
              <a:t> TIM Sans Light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2749" y="952501"/>
            <a:ext cx="11267016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1917" tIns="60958" rIns="121917" bIns="60958"/>
          <a:lstStyle>
            <a:lvl1pPr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accent4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696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3407701" y="1376772"/>
            <a:ext cx="8784299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68" y="4725144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13"/>
            <a:ext cx="12192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407701" y="1376772"/>
            <a:ext cx="8784299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9" name="Immagine 8" descr="primari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2" y="4797152"/>
            <a:ext cx="1359862" cy="360040"/>
          </a:xfrm>
          <a:prstGeom prst="rect">
            <a:avLst/>
          </a:prstGeom>
        </p:spPr>
      </p:pic>
      <p:pic>
        <p:nvPicPr>
          <p:cNvPr id="10" name="Immagine 9" descr="TIM_Simbol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23" y="1917827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0" name="Rettangolo 9"/>
          <p:cNvSpPr/>
          <p:nvPr/>
        </p:nvSpPr>
        <p:spPr>
          <a:xfrm>
            <a:off x="3407701" y="260648"/>
            <a:ext cx="8448939" cy="522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6" name="Immagine 5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64" y="5877272"/>
            <a:ext cx="1359862" cy="360040"/>
          </a:xfrm>
          <a:prstGeom prst="rect">
            <a:avLst/>
          </a:prstGeom>
        </p:spPr>
      </p:pic>
      <p:pic>
        <p:nvPicPr>
          <p:cNvPr id="7" name="Immagine 6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3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07701" y="260648"/>
            <a:ext cx="8448939" cy="522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3" y="5877272"/>
            <a:ext cx="1359869" cy="360040"/>
          </a:xfrm>
          <a:prstGeom prst="rect">
            <a:avLst/>
          </a:prstGeom>
        </p:spPr>
      </p:pic>
      <p:pic>
        <p:nvPicPr>
          <p:cNvPr id="9" name="Immagine 8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3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econdari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20" y="5773578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9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063552" y="2708923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rgbClr val="FFFFFF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5" name="Immagine 4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517232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1649620" y="2708923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>
                <a:solidFill>
                  <a:srgbClr val="004691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4" name="Immagine 3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20" y="5773578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TIM Sans Grassetto 22 </a:t>
            </a:r>
            <a:r>
              <a:rPr lang="it-IT" dirty="0" err="1"/>
              <a:t>pt</a:t>
            </a:r>
            <a:r>
              <a:rPr lang="it-IT" dirty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11296652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TIM Sans" panose="00000500000000000000" pitchFamily="50" charset="0"/>
              </a:rPr>
              <a:pPr algn="r" eaLnBrk="1" hangingPunct="1">
                <a:defRPr/>
              </a:pPr>
              <a:t>‹N›</a:t>
            </a:fld>
            <a:endParaRPr lang="it-IT" sz="900" dirty="0">
              <a:solidFill>
                <a:srgbClr val="000000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2" y="942975"/>
            <a:ext cx="1126701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6381331"/>
            <a:ext cx="948958" cy="251247"/>
          </a:xfrm>
          <a:prstGeom prst="rect">
            <a:avLst/>
          </a:prstGeom>
        </p:spPr>
      </p:pic>
      <p:sp>
        <p:nvSpPr>
          <p:cNvPr id="1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5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7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ttangolo 1"/>
          <p:cNvSpPr/>
          <p:nvPr userDrawn="1"/>
        </p:nvSpPr>
        <p:spPr>
          <a:xfrm>
            <a:off x="3048000" y="6642556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700" dirty="0">
                <a:solidFill>
                  <a:schemeClr val="accent1"/>
                </a:solidFill>
              </a:rPr>
              <a:t>Strettamente confidenziale – Informazioni market sensitive</a:t>
            </a:r>
          </a:p>
        </p:txBody>
      </p:sp>
    </p:spTree>
    <p:extLst>
      <p:ext uri="{BB962C8B-B14F-4D97-AF65-F5344CB8AC3E}">
        <p14:creationId xmlns:p14="http://schemas.microsoft.com/office/powerpoint/2010/main" val="287233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360363"/>
            <a:ext cx="112797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slide testo TIM Sans Grassetto 22 </a:t>
            </a:r>
            <a:r>
              <a:rPr lang="it-IT" dirty="0" err="1"/>
              <a:t>pt</a:t>
            </a:r>
            <a:r>
              <a:rPr lang="it-IT" dirty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11296653" y="6453188"/>
            <a:ext cx="556683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fld id="{E57557E4-A33F-4F68-B3B9-5C4EC024384C}" type="slidenum">
              <a:rPr lang="it-IT" sz="900" smtClean="0">
                <a:solidFill>
                  <a:srgbClr val="000000"/>
                </a:solidFill>
                <a:latin typeface="TIM Sans" panose="00000500000000000000" pitchFamily="50" charset="0"/>
              </a:rPr>
              <a:pPr algn="r" eaLnBrk="1" hangingPunct="1">
                <a:defRPr/>
              </a:pPr>
              <a:t>‹N›</a:t>
            </a:fld>
            <a:endParaRPr lang="it-IT" sz="900" dirty="0">
              <a:solidFill>
                <a:srgbClr val="000000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1370733" y="6351588"/>
            <a:ext cx="0" cy="260350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3" y="942975"/>
            <a:ext cx="1126701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8" name="Immagine 7" descr="secondari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6381333"/>
            <a:ext cx="948959" cy="251247"/>
          </a:xfrm>
          <a:prstGeom prst="rect">
            <a:avLst/>
          </a:prstGeom>
        </p:spPr>
      </p:pic>
      <p:sp>
        <p:nvSpPr>
          <p:cNvPr id="12" name="Segnaposto data 7"/>
          <p:cNvSpPr>
            <a:spLocks noGrp="1"/>
          </p:cNvSpPr>
          <p:nvPr>
            <p:ph type="dt" sz="quarter" idx="2"/>
          </p:nvPr>
        </p:nvSpPr>
        <p:spPr>
          <a:xfrm>
            <a:off x="5491089" y="6323017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>
                <a:solidFill>
                  <a:srgbClr val="EB0028"/>
                </a:solidFill>
              </a:rPr>
              <a:t>Titolo della Relazione</a:t>
            </a:r>
          </a:p>
        </p:txBody>
      </p:sp>
      <p:sp>
        <p:nvSpPr>
          <p:cNvPr id="13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5491089" y="6467479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>
                <a:solidFill>
                  <a:prstClr val="white">
                    <a:lumMod val="50000"/>
                  </a:prstClr>
                </a:solidFill>
              </a:rPr>
              <a:t>Nome del Relatore, Nome Struttura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accent5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70898" y="2730252"/>
            <a:ext cx="7016900" cy="576096"/>
          </a:xfrm>
        </p:spPr>
        <p:txBody>
          <a:bodyPr/>
          <a:lstStyle/>
          <a:p>
            <a:pPr>
              <a:defRPr/>
            </a:pPr>
            <a:r>
              <a:rPr lang="it-IT" dirty="0"/>
              <a:t>Gruppo TIM</a:t>
            </a:r>
            <a:br>
              <a:rPr lang="it-IT" dirty="0"/>
            </a:br>
            <a:endParaRPr lang="it-IT" dirty="0">
              <a:ea typeface="+mj-ea"/>
              <a:cs typeface="+mj-cs"/>
            </a:endParaRP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Pescara, 29 novembre 2018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6"/>
          </p:nvPr>
        </p:nvSpPr>
        <p:spPr>
          <a:xfrm>
            <a:off x="4364877" y="6611743"/>
            <a:ext cx="5855947" cy="179997"/>
          </a:xfrm>
        </p:spPr>
        <p:txBody>
          <a:bodyPr/>
          <a:lstStyle/>
          <a:p>
            <a:r>
              <a:rPr lang="it-IT" sz="700" dirty="0"/>
              <a:t>Strettamente confidenziale – Informazioni market sensitive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4470899" y="3501800"/>
            <a:ext cx="7016900" cy="290061"/>
          </a:xfrm>
        </p:spPr>
        <p:txBody>
          <a:bodyPr/>
          <a:lstStyle/>
          <a:p>
            <a:r>
              <a:rPr lang="it-IT" sz="2400" dirty="0"/>
              <a:t>Incontro con Regione Abruzzo</a:t>
            </a:r>
          </a:p>
        </p:txBody>
      </p:sp>
    </p:spTree>
    <p:extLst>
      <p:ext uri="{BB962C8B-B14F-4D97-AF65-F5344CB8AC3E}">
        <p14:creationId xmlns:p14="http://schemas.microsoft.com/office/powerpoint/2010/main" val="353841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74AA29D7-A653-4B0F-9690-BAD5D991D9F7" descr="B0421B9A-A843-4FBF-857B-E7C4D936254C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30525" r="1360" b="-1"/>
          <a:stretch/>
        </p:blipFill>
        <p:spPr bwMode="auto">
          <a:xfrm>
            <a:off x="1770" y="2142066"/>
            <a:ext cx="12190230" cy="272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ttangolo arrotondato 68"/>
          <p:cNvSpPr/>
          <p:nvPr/>
        </p:nvSpPr>
        <p:spPr>
          <a:xfrm>
            <a:off x="1551151" y="5119814"/>
            <a:ext cx="8857400" cy="1030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1784458" y="890868"/>
            <a:ext cx="8585675" cy="1030128"/>
          </a:xfrm>
          <a:prstGeom prst="round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1761" y="186682"/>
            <a:ext cx="11279717" cy="355600"/>
          </a:xfrm>
        </p:spPr>
        <p:txBody>
          <a:bodyPr/>
          <a:lstStyle/>
          <a:p>
            <a:r>
              <a:rPr lang="it-IT" sz="2000" spc="-70" dirty="0">
                <a:latin typeface="+mj-lt"/>
              </a:rPr>
              <a:t>Le coperture fisso e mobile di </a:t>
            </a:r>
            <a:r>
              <a:rPr lang="it-IT" sz="2000" dirty="0">
                <a:latin typeface="TIM Sans Heavy" panose="02020503040602060503" pitchFamily="18" charset="0"/>
              </a:rPr>
              <a:t>TIM</a:t>
            </a:r>
            <a:r>
              <a:rPr lang="it-IT" sz="2000" spc="-70" dirty="0">
                <a:latin typeface="+mj-lt"/>
              </a:rPr>
              <a:t> a livello Italia a settembre 2018</a:t>
            </a:r>
          </a:p>
        </p:txBody>
      </p:sp>
      <p:sp>
        <p:nvSpPr>
          <p:cNvPr id="154" name="CasellaDiTesto 153"/>
          <p:cNvSpPr txBox="1"/>
          <p:nvPr/>
        </p:nvSpPr>
        <p:spPr>
          <a:xfrm>
            <a:off x="1523474" y="2502522"/>
            <a:ext cx="8039229" cy="533045"/>
          </a:xfrm>
          <a:prstGeom prst="homePlate">
            <a:avLst>
              <a:gd name="adj" fmla="val 71402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>
            <a:defPPr>
              <a:defRPr lang="it-IT"/>
            </a:defPPr>
            <a:lvl1pPr algn="ctr"/>
          </a:lstStyle>
          <a:p>
            <a:endParaRPr lang="it-IT" dirty="0"/>
          </a:p>
        </p:txBody>
      </p:sp>
      <p:sp>
        <p:nvSpPr>
          <p:cNvPr id="155" name="CasellaDiTesto 154"/>
          <p:cNvSpPr txBox="1"/>
          <p:nvPr/>
        </p:nvSpPr>
        <p:spPr>
          <a:xfrm>
            <a:off x="1548891" y="4071681"/>
            <a:ext cx="8013812" cy="533045"/>
          </a:xfrm>
          <a:prstGeom prst="homePlate">
            <a:avLst>
              <a:gd name="adj" fmla="val 65123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>
            <a:defPPr>
              <a:defRPr lang="it-IT"/>
            </a:defPPr>
            <a:lvl1pPr algn="ctr"/>
          </a:lstStyle>
          <a:p>
            <a:endParaRPr lang="it-IT" dirty="0"/>
          </a:p>
        </p:txBody>
      </p:sp>
      <p:grpSp>
        <p:nvGrpSpPr>
          <p:cNvPr id="156" name="Gruppo 155"/>
          <p:cNvGrpSpPr>
            <a:grpSpLocks noChangeAspect="1"/>
          </p:cNvGrpSpPr>
          <p:nvPr/>
        </p:nvGrpSpPr>
        <p:grpSpPr>
          <a:xfrm>
            <a:off x="307498" y="3970938"/>
            <a:ext cx="3276894" cy="734528"/>
            <a:chOff x="423717" y="2313971"/>
            <a:chExt cx="899900" cy="900016"/>
          </a:xfrm>
          <a:solidFill>
            <a:schemeClr val="accent5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7" name="Ovale 65"/>
            <p:cNvSpPr/>
            <p:nvPr/>
          </p:nvSpPr>
          <p:spPr>
            <a:xfrm>
              <a:off x="423717" y="2313971"/>
              <a:ext cx="899900" cy="900016"/>
            </a:xfrm>
            <a:prstGeom prst="roundRect">
              <a:avLst/>
            </a:prstGeom>
            <a:gradFill flip="none" rotWithShape="1">
              <a:gsLst>
                <a:gs pos="0">
                  <a:srgbClr val="004691"/>
                </a:gs>
                <a:gs pos="25000">
                  <a:srgbClr val="376EA5"/>
                </a:gs>
                <a:gs pos="75000">
                  <a:srgbClr val="82B9E6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anchor="ctr" anchorCtr="1">
              <a:normAutofit/>
            </a:bodyPr>
            <a:lstStyle/>
            <a:p>
              <a:pPr algn="ctr"/>
              <a:endParaRPr lang="it-IT" b="1">
                <a:solidFill>
                  <a:prstClr val="white"/>
                </a:solidFill>
              </a:endParaRPr>
            </a:p>
          </p:txBody>
        </p:sp>
        <p:sp>
          <p:nvSpPr>
            <p:cNvPr id="158" name="Titolo 1"/>
            <p:cNvSpPr txBox="1">
              <a:spLocks/>
            </p:cNvSpPr>
            <p:nvPr/>
          </p:nvSpPr>
          <p:spPr bwMode="auto">
            <a:xfrm>
              <a:off x="423717" y="2381675"/>
              <a:ext cx="838542" cy="751027"/>
            </a:xfrm>
            <a:prstGeom prst="roundRect">
              <a:avLst/>
            </a:prstGeom>
            <a:gradFill flip="none" rotWithShape="1">
              <a:gsLst>
                <a:gs pos="0">
                  <a:srgbClr val="004691"/>
                </a:gs>
                <a:gs pos="25000">
                  <a:srgbClr val="376EA5"/>
                </a:gs>
                <a:gs pos="75000">
                  <a:srgbClr val="82B9E6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vert="horz" wrap="square" anchor="ctr" anchorCtr="1">
              <a:normAutofit fontScale="92500" lnSpcReduction="20000"/>
            </a:bodyPr>
            <a:lstStyle>
              <a:defPPr>
                <a:defRPr lang="it-IT"/>
              </a:defPPr>
              <a:lvl1pPr algn="ctr">
                <a:defRPr b="1">
                  <a:solidFill>
                    <a:prstClr val="white"/>
                  </a:solidFill>
                </a:defRPr>
              </a:lvl1pPr>
            </a:lstStyle>
            <a:p>
              <a:r>
                <a:rPr lang="it-IT" dirty="0"/>
                <a:t>MOBILE</a:t>
              </a:r>
            </a:p>
            <a:p>
              <a:r>
                <a:rPr lang="it-IT" dirty="0"/>
                <a:t>4G LTE</a:t>
              </a:r>
            </a:p>
          </p:txBody>
        </p:sp>
      </p:grpSp>
      <p:grpSp>
        <p:nvGrpSpPr>
          <p:cNvPr id="159" name="Gruppo 158"/>
          <p:cNvGrpSpPr>
            <a:grpSpLocks noChangeAspect="1"/>
          </p:cNvGrpSpPr>
          <p:nvPr/>
        </p:nvGrpSpPr>
        <p:grpSpPr>
          <a:xfrm>
            <a:off x="307498" y="2388342"/>
            <a:ext cx="3276896" cy="734528"/>
            <a:chOff x="423717" y="2313970"/>
            <a:chExt cx="899900" cy="900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0" name="Ovale 65"/>
            <p:cNvSpPr/>
            <p:nvPr/>
          </p:nvSpPr>
          <p:spPr>
            <a:xfrm>
              <a:off x="423717" y="2313970"/>
              <a:ext cx="899900" cy="900016"/>
            </a:xfrm>
            <a:prstGeom prst="roundRect">
              <a:avLst/>
            </a:prstGeom>
            <a:gradFill flip="none" rotWithShape="1">
              <a:gsLst>
                <a:gs pos="0">
                  <a:srgbClr val="004691"/>
                </a:gs>
                <a:gs pos="25000">
                  <a:srgbClr val="376EA5"/>
                </a:gs>
                <a:gs pos="75000">
                  <a:srgbClr val="82B9E6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anchor="ctr" anchorCtr="1">
              <a:normAutofit/>
            </a:bodyPr>
            <a:lstStyle/>
            <a:p>
              <a:pPr algn="ctr"/>
              <a:endParaRPr lang="it-IT" b="1">
                <a:solidFill>
                  <a:prstClr val="white"/>
                </a:solidFill>
              </a:endParaRPr>
            </a:p>
          </p:txBody>
        </p:sp>
        <p:sp>
          <p:nvSpPr>
            <p:cNvPr id="161" name="Titolo 1"/>
            <p:cNvSpPr txBox="1">
              <a:spLocks/>
            </p:cNvSpPr>
            <p:nvPr/>
          </p:nvSpPr>
          <p:spPr bwMode="auto">
            <a:xfrm>
              <a:off x="423717" y="2381674"/>
              <a:ext cx="838542" cy="751027"/>
            </a:xfrm>
            <a:prstGeom prst="roundRect">
              <a:avLst/>
            </a:prstGeom>
            <a:gradFill flip="none" rotWithShape="1">
              <a:gsLst>
                <a:gs pos="0">
                  <a:srgbClr val="004691"/>
                </a:gs>
                <a:gs pos="25000">
                  <a:srgbClr val="376EA5"/>
                </a:gs>
                <a:gs pos="75000">
                  <a:srgbClr val="82B9E6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vert="horz" wrap="square" anchor="ctr" anchorCtr="1">
              <a:normAutofit fontScale="92500" lnSpcReduction="20000"/>
            </a:bodyPr>
            <a:lstStyle>
              <a:defPPr>
                <a:defRPr lang="it-IT"/>
              </a:defPPr>
              <a:lvl1pPr algn="ctr">
                <a:defRPr b="1">
                  <a:solidFill>
                    <a:prstClr val="white"/>
                  </a:solidFill>
                </a:defRPr>
              </a:lvl1pPr>
            </a:lstStyle>
            <a:p>
              <a:r>
                <a:rPr lang="it-IT" dirty="0"/>
                <a:t>FISSO</a:t>
              </a:r>
            </a:p>
            <a:p>
              <a:r>
                <a:rPr lang="it-IT" dirty="0"/>
                <a:t>FIBRA</a:t>
              </a:r>
            </a:p>
          </p:txBody>
        </p:sp>
      </p:grpSp>
      <p:grpSp>
        <p:nvGrpSpPr>
          <p:cNvPr id="162" name="Gruppo 161"/>
          <p:cNvGrpSpPr/>
          <p:nvPr/>
        </p:nvGrpSpPr>
        <p:grpSpPr>
          <a:xfrm>
            <a:off x="1497078" y="969596"/>
            <a:ext cx="2252952" cy="951400"/>
            <a:chOff x="4433518" y="1218130"/>
            <a:chExt cx="1357705" cy="951400"/>
          </a:xfrm>
        </p:grpSpPr>
        <p:sp>
          <p:nvSpPr>
            <p:cNvPr id="163" name="Titolo 1"/>
            <p:cNvSpPr txBox="1">
              <a:spLocks/>
            </p:cNvSpPr>
            <p:nvPr/>
          </p:nvSpPr>
          <p:spPr bwMode="auto">
            <a:xfrm>
              <a:off x="4600143" y="1449090"/>
              <a:ext cx="102445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defTabSz="1219140" eaLnBrk="1" hangingPunct="1"/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TIM Sans"/>
                  <a:ea typeface="ＭＳ Ｐゴシック"/>
                </a:rPr>
                <a:t> </a:t>
              </a:r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2.511</a:t>
              </a:r>
              <a:endParaRPr lang="it-I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64" name="Rettangolo 163"/>
            <p:cNvSpPr/>
            <p:nvPr/>
          </p:nvSpPr>
          <p:spPr>
            <a:xfrm>
              <a:off x="4497129" y="1218130"/>
              <a:ext cx="1230483" cy="261610"/>
            </a:xfrm>
            <a:prstGeom prst="rect">
              <a:avLst/>
            </a:prstGeom>
            <a:noFill/>
          </p:spPr>
          <p:txBody>
            <a:bodyPr wrap="square" lIns="0" rIns="0" anchor="ctr" anchorCtr="0">
              <a:spAutoFit/>
            </a:bodyPr>
            <a:lstStyle/>
            <a:p>
              <a:pPr algn="ctr" defTabSz="1219140"/>
              <a:r>
                <a:rPr lang="it-IT" sz="1100" b="1" dirty="0">
                  <a:solidFill>
                    <a:schemeClr val="tx2">
                      <a:lumMod val="50000"/>
                    </a:schemeClr>
                  </a:solidFill>
                </a:rPr>
                <a:t>COMUNI COPERTI</a:t>
              </a:r>
            </a:p>
          </p:txBody>
        </p:sp>
        <p:sp>
          <p:nvSpPr>
            <p:cNvPr id="165" name="Rettangolo 164"/>
            <p:cNvSpPr/>
            <p:nvPr/>
          </p:nvSpPr>
          <p:spPr>
            <a:xfrm>
              <a:off x="4433518" y="1830976"/>
              <a:ext cx="13577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40"/>
              <a:r>
                <a:rPr lang="it-IT" sz="800" dirty="0">
                  <a:solidFill>
                    <a:schemeClr val="tx2">
                      <a:lumMod val="50000"/>
                    </a:schemeClr>
                  </a:solidFill>
                </a:rPr>
                <a:t>inclusi distretti industriali</a:t>
              </a:r>
            </a:p>
            <a:p>
              <a:pPr algn="ctr" defTabSz="1219140"/>
              <a:r>
                <a:rPr lang="it-IT" sz="800" dirty="0">
                  <a:solidFill>
                    <a:schemeClr val="tx2">
                      <a:lumMod val="50000"/>
                    </a:schemeClr>
                  </a:solidFill>
                </a:rPr>
                <a:t>e piani BUL</a:t>
              </a:r>
            </a:p>
          </p:txBody>
        </p:sp>
      </p:grpSp>
      <p:grpSp>
        <p:nvGrpSpPr>
          <p:cNvPr id="178" name="Gruppo 177"/>
          <p:cNvGrpSpPr/>
          <p:nvPr/>
        </p:nvGrpSpPr>
        <p:grpSpPr>
          <a:xfrm>
            <a:off x="6227916" y="1028803"/>
            <a:ext cx="1844082" cy="689983"/>
            <a:chOff x="7470483" y="1161858"/>
            <a:chExt cx="1844082" cy="689983"/>
          </a:xfrm>
        </p:grpSpPr>
        <p:sp>
          <p:nvSpPr>
            <p:cNvPr id="179" name="Titolo 1"/>
            <p:cNvSpPr txBox="1">
              <a:spLocks/>
            </p:cNvSpPr>
            <p:nvPr/>
          </p:nvSpPr>
          <p:spPr bwMode="auto">
            <a:xfrm>
              <a:off x="7550850" y="1420954"/>
              <a:ext cx="1619251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defTabSz="1219140" eaLnBrk="1" hangingPunct="1"/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TIM Sans"/>
                  <a:ea typeface="ＭＳ Ｐゴシック"/>
                </a:rPr>
                <a:t>~ </a:t>
              </a:r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ＭＳ Ｐゴシック"/>
                </a:rPr>
                <a:t>3</a:t>
              </a:r>
              <a:r>
                <a:rPr lang="it-IT" sz="2800" b="1" spc="-1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milioni</a:t>
              </a:r>
              <a:endParaRPr lang="it-IT" sz="16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80" name="Rettangolo 179"/>
            <p:cNvSpPr/>
            <p:nvPr/>
          </p:nvSpPr>
          <p:spPr>
            <a:xfrm>
              <a:off x="7470483" y="1161858"/>
              <a:ext cx="1844082" cy="261610"/>
            </a:xfrm>
            <a:prstGeom prst="rect">
              <a:avLst/>
            </a:prstGeom>
            <a:noFill/>
          </p:spPr>
          <p:txBody>
            <a:bodyPr wrap="square" lIns="0" rIns="0" anchor="ctr" anchorCtr="0">
              <a:spAutoFit/>
            </a:bodyPr>
            <a:lstStyle/>
            <a:p>
              <a:pPr algn="ctr" defTabSz="1219140"/>
              <a:r>
                <a:rPr lang="it-IT" sz="1100" b="1" dirty="0">
                  <a:solidFill>
                    <a:schemeClr val="tx2">
                      <a:lumMod val="50000"/>
                    </a:schemeClr>
                  </a:solidFill>
                </a:rPr>
                <a:t>Unità Immobiliari FTTH</a:t>
              </a:r>
            </a:p>
          </p:txBody>
        </p:sp>
      </p:grpSp>
      <p:sp>
        <p:nvSpPr>
          <p:cNvPr id="184" name="Pentagono 183"/>
          <p:cNvSpPr/>
          <p:nvPr/>
        </p:nvSpPr>
        <p:spPr>
          <a:xfrm>
            <a:off x="7647474" y="4207398"/>
            <a:ext cx="1366359" cy="261610"/>
          </a:xfrm>
          <a:prstGeom prst="homePlate">
            <a:avLst>
              <a:gd name="adj" fmla="val 21308"/>
            </a:avLst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 defTabSz="1219140"/>
            <a:r>
              <a:rPr lang="it-IT" sz="1100" b="1" dirty="0">
                <a:solidFill>
                  <a:schemeClr val="bg1"/>
                </a:solidFill>
              </a:rPr>
              <a:t>SETTEMBRE 2018</a:t>
            </a:r>
          </a:p>
        </p:txBody>
      </p:sp>
      <p:grpSp>
        <p:nvGrpSpPr>
          <p:cNvPr id="186" name="Gruppo 185"/>
          <p:cNvGrpSpPr/>
          <p:nvPr/>
        </p:nvGrpSpPr>
        <p:grpSpPr>
          <a:xfrm>
            <a:off x="9621245" y="2281090"/>
            <a:ext cx="973730" cy="1003200"/>
            <a:chOff x="6582652" y="2310762"/>
            <a:chExt cx="973730" cy="100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7" name="Gruppo 186"/>
            <p:cNvGrpSpPr>
              <a:grpSpLocks/>
            </p:cNvGrpSpPr>
            <p:nvPr/>
          </p:nvGrpSpPr>
          <p:grpSpPr>
            <a:xfrm>
              <a:off x="6582652" y="2310762"/>
              <a:ext cx="973730" cy="1003200"/>
              <a:chOff x="392339" y="2268969"/>
              <a:chExt cx="989891" cy="990018"/>
            </a:xfrm>
          </p:grpSpPr>
          <p:sp>
            <p:nvSpPr>
              <p:cNvPr id="189" name="Ovale 188"/>
              <p:cNvSpPr/>
              <p:nvPr/>
            </p:nvSpPr>
            <p:spPr>
              <a:xfrm>
                <a:off x="392339" y="2268969"/>
                <a:ext cx="989891" cy="99001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800">
                  <a:solidFill>
                    <a:srgbClr val="1162A4"/>
                  </a:solidFill>
                </a:endParaRPr>
              </a:p>
            </p:txBody>
          </p:sp>
          <p:sp>
            <p:nvSpPr>
              <p:cNvPr id="190" name="Titolo 1"/>
              <p:cNvSpPr txBox="1">
                <a:spLocks/>
              </p:cNvSpPr>
              <p:nvPr/>
            </p:nvSpPr>
            <p:spPr bwMode="auto">
              <a:xfrm>
                <a:off x="410099" y="2404609"/>
                <a:ext cx="972131" cy="364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9pPr>
              </a:lstStyle>
              <a:p>
                <a:pPr algn="ctr" defTabSz="1219140" eaLnBrk="1" hangingPunct="1"/>
                <a:r>
                  <a:rPr lang="it-IT" sz="2400" b="1" spc="-150" dirty="0">
                    <a:solidFill>
                      <a:prstClr val="white"/>
                    </a:solidFill>
                    <a:latin typeface="TIM Sans"/>
                    <a:ea typeface="ＭＳ Ｐゴシック"/>
                  </a:rPr>
                  <a:t> 79,8</a:t>
                </a:r>
                <a:r>
                  <a:rPr lang="it-IT" dirty="0">
                    <a:solidFill>
                      <a:srgbClr val="FFFFFF"/>
                    </a:solidFill>
                    <a:latin typeface="+mn-lt"/>
                  </a:rPr>
                  <a:t>%</a:t>
                </a:r>
              </a:p>
            </p:txBody>
          </p:sp>
        </p:grpSp>
        <p:sp>
          <p:nvSpPr>
            <p:cNvPr id="188" name="Titolo 1"/>
            <p:cNvSpPr txBox="1">
              <a:spLocks/>
            </p:cNvSpPr>
            <p:nvPr/>
          </p:nvSpPr>
          <p:spPr bwMode="auto">
            <a:xfrm>
              <a:off x="6680448" y="2777261"/>
              <a:ext cx="8323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sz="11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Unità Immobiliari</a:t>
              </a:r>
            </a:p>
          </p:txBody>
        </p:sp>
      </p:grpSp>
      <p:grpSp>
        <p:nvGrpSpPr>
          <p:cNvPr id="196" name="Gruppo 195"/>
          <p:cNvGrpSpPr/>
          <p:nvPr/>
        </p:nvGrpSpPr>
        <p:grpSpPr>
          <a:xfrm>
            <a:off x="9626169" y="3791359"/>
            <a:ext cx="989952" cy="1003200"/>
            <a:chOff x="8288935" y="4006535"/>
            <a:chExt cx="989952" cy="1003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7" name="Gruppo 196"/>
            <p:cNvGrpSpPr>
              <a:grpSpLocks/>
            </p:cNvGrpSpPr>
            <p:nvPr/>
          </p:nvGrpSpPr>
          <p:grpSpPr>
            <a:xfrm>
              <a:off x="8288935" y="4006535"/>
              <a:ext cx="989952" cy="1003200"/>
              <a:chOff x="-967811" y="3477173"/>
              <a:chExt cx="857362" cy="857472"/>
            </a:xfrm>
          </p:grpSpPr>
          <p:sp>
            <p:nvSpPr>
              <p:cNvPr id="199" name="Ovale 198"/>
              <p:cNvSpPr/>
              <p:nvPr/>
            </p:nvSpPr>
            <p:spPr>
              <a:xfrm>
                <a:off x="-967811" y="3477173"/>
                <a:ext cx="857362" cy="85747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800">
                  <a:solidFill>
                    <a:srgbClr val="1162A4"/>
                  </a:solidFill>
                </a:endParaRPr>
              </a:p>
            </p:txBody>
          </p:sp>
          <p:sp>
            <p:nvSpPr>
              <p:cNvPr id="200" name="Titolo 1"/>
              <p:cNvSpPr txBox="1">
                <a:spLocks/>
              </p:cNvSpPr>
              <p:nvPr/>
            </p:nvSpPr>
            <p:spPr bwMode="auto">
              <a:xfrm>
                <a:off x="-931800" y="3628423"/>
                <a:ext cx="784735" cy="315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9pPr>
              </a:lstStyle>
              <a:p>
                <a:pPr algn="ctr" defTabSz="1219140" eaLnBrk="1" hangingPunct="1"/>
                <a:r>
                  <a:rPr lang="it-IT" sz="2400" b="1" spc="-150" dirty="0">
                    <a:solidFill>
                      <a:prstClr val="white"/>
                    </a:solidFill>
                    <a:latin typeface="TIM Sans"/>
                    <a:ea typeface="ＭＳ Ｐゴシック"/>
                  </a:rPr>
                  <a:t>&gt; 98</a:t>
                </a:r>
                <a:r>
                  <a:rPr lang="it-IT" dirty="0">
                    <a:solidFill>
                      <a:srgbClr val="FFFFFF"/>
                    </a:solidFill>
                    <a:latin typeface="+mn-lt"/>
                  </a:rPr>
                  <a:t>%</a:t>
                </a:r>
              </a:p>
            </p:txBody>
          </p:sp>
        </p:grpSp>
        <p:sp>
          <p:nvSpPr>
            <p:cNvPr id="198" name="Titolo 1"/>
            <p:cNvSpPr txBox="1">
              <a:spLocks/>
            </p:cNvSpPr>
            <p:nvPr/>
          </p:nvSpPr>
          <p:spPr bwMode="auto">
            <a:xfrm>
              <a:off x="8288935" y="4588140"/>
              <a:ext cx="9899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sz="11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Popolazione outdoor</a:t>
              </a:r>
            </a:p>
          </p:txBody>
        </p:sp>
      </p:grpSp>
      <p:sp>
        <p:nvSpPr>
          <p:cNvPr id="201" name="Pentagono 200"/>
          <p:cNvSpPr/>
          <p:nvPr/>
        </p:nvSpPr>
        <p:spPr>
          <a:xfrm>
            <a:off x="7661132" y="2638239"/>
            <a:ext cx="1366359" cy="261610"/>
          </a:xfrm>
          <a:prstGeom prst="homePlate">
            <a:avLst>
              <a:gd name="adj" fmla="val 21308"/>
            </a:avLst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 defTabSz="1219140"/>
            <a:r>
              <a:rPr lang="it-IT" sz="1100" b="1" dirty="0">
                <a:solidFill>
                  <a:schemeClr val="bg1"/>
                </a:solidFill>
              </a:rPr>
              <a:t>SETTEMBRE 2018</a:t>
            </a:r>
          </a:p>
        </p:txBody>
      </p:sp>
      <p:grpSp>
        <p:nvGrpSpPr>
          <p:cNvPr id="202" name="Gruppo 201"/>
          <p:cNvGrpSpPr/>
          <p:nvPr/>
        </p:nvGrpSpPr>
        <p:grpSpPr>
          <a:xfrm>
            <a:off x="4029947" y="979263"/>
            <a:ext cx="1711673" cy="738664"/>
            <a:chOff x="5793342" y="1112318"/>
            <a:chExt cx="1882841" cy="738664"/>
          </a:xfrm>
        </p:grpSpPr>
        <p:sp>
          <p:nvSpPr>
            <p:cNvPr id="203" name="Titolo 1"/>
            <p:cNvSpPr txBox="1">
              <a:spLocks/>
            </p:cNvSpPr>
            <p:nvPr/>
          </p:nvSpPr>
          <p:spPr bwMode="auto">
            <a:xfrm>
              <a:off x="5850702" y="1112318"/>
              <a:ext cx="1825481" cy="7386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defTabSz="1219140" eaLnBrk="1" hangingPunct="1"/>
              <a:endParaRPr lang="it-IT" sz="2000" b="1" spc="-93" dirty="0">
                <a:solidFill>
                  <a:schemeClr val="tx2">
                    <a:lumMod val="50000"/>
                  </a:schemeClr>
                </a:solidFill>
                <a:latin typeface="TIM Sans"/>
                <a:ea typeface="ＭＳ Ｐゴシック"/>
              </a:endParaRPr>
            </a:p>
            <a:p>
              <a:pPr algn="ctr" defTabSz="1219140" eaLnBrk="1" hangingPunct="1"/>
              <a:r>
                <a:rPr lang="it-IT" sz="2000" b="1" spc="-93" dirty="0">
                  <a:solidFill>
                    <a:schemeClr val="tx2">
                      <a:lumMod val="50000"/>
                    </a:schemeClr>
                  </a:solidFill>
                  <a:latin typeface="TIM Sans"/>
                  <a:ea typeface="ＭＳ Ｐゴシック"/>
                </a:rPr>
                <a:t>~</a:t>
              </a:r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19,4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TIM Sans"/>
                  <a:ea typeface="ＭＳ Ｐゴシック"/>
                </a:rPr>
                <a:t>milioni</a:t>
              </a:r>
              <a:endParaRPr lang="it-IT" sz="12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4" name="Rettangolo 203"/>
            <p:cNvSpPr/>
            <p:nvPr/>
          </p:nvSpPr>
          <p:spPr>
            <a:xfrm>
              <a:off x="5793342" y="1147790"/>
              <a:ext cx="1858931" cy="261610"/>
            </a:xfrm>
            <a:prstGeom prst="rect">
              <a:avLst/>
            </a:prstGeom>
            <a:noFill/>
          </p:spPr>
          <p:txBody>
            <a:bodyPr wrap="square" lIns="0" rIns="0" anchor="ctr" anchorCtr="0">
              <a:spAutoFit/>
            </a:bodyPr>
            <a:lstStyle/>
            <a:p>
              <a:pPr algn="ctr" defTabSz="1219140"/>
              <a:r>
                <a:rPr lang="it-IT" sz="1100" b="1" dirty="0">
                  <a:solidFill>
                    <a:schemeClr val="tx2">
                      <a:lumMod val="50000"/>
                    </a:schemeClr>
                  </a:solidFill>
                </a:rPr>
                <a:t>Unità Immobiliari </a:t>
              </a:r>
              <a:r>
                <a:rPr lang="it-IT" sz="1100" b="1" dirty="0" err="1">
                  <a:solidFill>
                    <a:schemeClr val="tx2">
                      <a:lumMod val="50000"/>
                    </a:schemeClr>
                  </a:solidFill>
                </a:rPr>
                <a:t>passed</a:t>
              </a:r>
              <a:endParaRPr lang="it-IT" sz="11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67" name="Connettore 1 66"/>
          <p:cNvCxnSpPr/>
          <p:nvPr/>
        </p:nvCxnSpPr>
        <p:spPr>
          <a:xfrm>
            <a:off x="3311935" y="5283050"/>
            <a:ext cx="0" cy="623946"/>
          </a:xfrm>
          <a:prstGeom prst="line">
            <a:avLst/>
          </a:prstGeom>
          <a:ln w="19050" cap="rnd" cmpd="sng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6803848" y="5296003"/>
            <a:ext cx="0" cy="623946"/>
          </a:xfrm>
          <a:prstGeom prst="line">
            <a:avLst/>
          </a:prstGeom>
          <a:ln w="19050" cap="rnd" cmpd="sng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1551151" y="5209613"/>
            <a:ext cx="1614596" cy="307777"/>
          </a:xfrm>
          <a:prstGeom prst="rect">
            <a:avLst/>
          </a:prstGeom>
          <a:noFill/>
        </p:spPr>
        <p:txBody>
          <a:bodyPr wrap="square" lIns="0" rIns="0" anchor="ctr" anchorCtr="0">
            <a:spAutoFit/>
          </a:bodyPr>
          <a:lstStyle/>
          <a:p>
            <a:pPr algn="ctr" defTabSz="1219140"/>
            <a:r>
              <a:rPr lang="it-IT" sz="14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COMUNI COPERTI</a:t>
            </a:r>
          </a:p>
        </p:txBody>
      </p:sp>
      <p:grpSp>
        <p:nvGrpSpPr>
          <p:cNvPr id="71" name="Gruppo 70"/>
          <p:cNvGrpSpPr/>
          <p:nvPr/>
        </p:nvGrpSpPr>
        <p:grpSpPr>
          <a:xfrm>
            <a:off x="3268998" y="5226112"/>
            <a:ext cx="1319983" cy="756184"/>
            <a:chOff x="2408642" y="5396044"/>
            <a:chExt cx="1319983" cy="756184"/>
          </a:xfrm>
        </p:grpSpPr>
        <p:sp>
          <p:nvSpPr>
            <p:cNvPr id="72" name="Titolo 1"/>
            <p:cNvSpPr txBox="1">
              <a:spLocks/>
            </p:cNvSpPr>
            <p:nvPr/>
          </p:nvSpPr>
          <p:spPr bwMode="auto">
            <a:xfrm>
              <a:off x="2465193" y="5721341"/>
              <a:ext cx="1093613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r" defTabSz="1219140" eaLnBrk="1" hangingPunct="1"/>
              <a:r>
                <a:rPr lang="it-IT" sz="2800" b="1" spc="-150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+mn-lt"/>
                </a:rPr>
                <a:t>5.831</a:t>
              </a:r>
            </a:p>
          </p:txBody>
        </p:sp>
        <p:sp>
          <p:nvSpPr>
            <p:cNvPr id="73" name="Rettangolo con angoli arrotondati sullo stesso lato 72"/>
            <p:cNvSpPr/>
            <p:nvPr/>
          </p:nvSpPr>
          <p:spPr>
            <a:xfrm>
              <a:off x="2408642" y="5396044"/>
              <a:ext cx="1319983" cy="259200"/>
            </a:xfrm>
            <a:prstGeom prst="round2SameRect">
              <a:avLst/>
            </a:prstGeom>
            <a:solidFill>
              <a:schemeClr val="accent5">
                <a:lumMod val="75000"/>
                <a:lumOff val="25000"/>
              </a:schemeClr>
            </a:solidFill>
          </p:spPr>
          <p:txBody>
            <a:bodyPr wrap="square" lIns="36000" tIns="0" rIns="36000" bIns="0" anchor="ctr" anchorCtr="1">
              <a:spAutoFit/>
            </a:bodyPr>
            <a:lstStyle/>
            <a:p>
              <a:pPr algn="ctr" defTabSz="1219140"/>
              <a:r>
                <a:rPr lang="it-IT" sz="1600" b="1" dirty="0">
                  <a:solidFill>
                    <a:schemeClr val="bg1"/>
                  </a:solidFill>
                </a:rPr>
                <a:t>4G</a:t>
              </a:r>
              <a:endParaRPr lang="it-IT" sz="13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Connettore 1 73"/>
          <p:cNvCxnSpPr/>
          <p:nvPr/>
        </p:nvCxnSpPr>
        <p:spPr>
          <a:xfrm>
            <a:off x="6829726" y="5296003"/>
            <a:ext cx="0" cy="623946"/>
          </a:xfrm>
          <a:prstGeom prst="line">
            <a:avLst/>
          </a:prstGeom>
          <a:ln w="19050" cap="rnd" cmpd="sng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uppo 74"/>
          <p:cNvGrpSpPr/>
          <p:nvPr/>
        </p:nvGrpSpPr>
        <p:grpSpPr>
          <a:xfrm>
            <a:off x="6932211" y="5245581"/>
            <a:ext cx="1820006" cy="773939"/>
            <a:chOff x="7601756" y="5415513"/>
            <a:chExt cx="1820006" cy="773939"/>
          </a:xfrm>
        </p:grpSpPr>
        <p:sp>
          <p:nvSpPr>
            <p:cNvPr id="76" name="Rettangolo con angoli arrotondati sullo stesso lato 75"/>
            <p:cNvSpPr/>
            <p:nvPr/>
          </p:nvSpPr>
          <p:spPr>
            <a:xfrm>
              <a:off x="7601756" y="5415513"/>
              <a:ext cx="1584000" cy="258128"/>
            </a:xfrm>
            <a:prstGeom prst="round2SameRect">
              <a:avLst/>
            </a:prstGeom>
            <a:solidFill>
              <a:schemeClr val="accent5">
                <a:lumMod val="75000"/>
                <a:lumOff val="25000"/>
              </a:schemeClr>
            </a:solidFill>
          </p:spPr>
          <p:txBody>
            <a:bodyPr wrap="square" lIns="36000" tIns="0" rIns="36000" bIns="0" anchor="ctr" anchorCtr="1">
              <a:spAutoFit/>
            </a:bodyPr>
            <a:lstStyle/>
            <a:p>
              <a:pPr algn="ctr" defTabSz="1219140"/>
              <a:r>
                <a:rPr lang="it-IT" sz="1600" b="1" dirty="0">
                  <a:solidFill>
                    <a:schemeClr val="bg1"/>
                  </a:solidFill>
                </a:rPr>
                <a:t>4.5G  </a:t>
              </a:r>
              <a:r>
                <a:rPr lang="it-IT" sz="1400" b="1" dirty="0">
                  <a:solidFill>
                    <a:schemeClr val="bg1"/>
                  </a:solidFill>
                </a:rPr>
                <a:t>500Mb/s</a:t>
              </a:r>
            </a:p>
          </p:txBody>
        </p:sp>
        <p:grpSp>
          <p:nvGrpSpPr>
            <p:cNvPr id="77" name="Gruppo 76"/>
            <p:cNvGrpSpPr/>
            <p:nvPr/>
          </p:nvGrpSpPr>
          <p:grpSpPr>
            <a:xfrm>
              <a:off x="7777964" y="5758565"/>
              <a:ext cx="1643798" cy="430887"/>
              <a:chOff x="7773130" y="5758565"/>
              <a:chExt cx="1643798" cy="430887"/>
            </a:xfrm>
          </p:grpSpPr>
          <p:sp>
            <p:nvSpPr>
              <p:cNvPr id="78" name="Titolo 1"/>
              <p:cNvSpPr txBox="1">
                <a:spLocks/>
              </p:cNvSpPr>
              <p:nvPr/>
            </p:nvSpPr>
            <p:spPr bwMode="auto">
              <a:xfrm>
                <a:off x="7773130" y="5758565"/>
                <a:ext cx="524762" cy="4308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72000" bIns="0" anchor="ctr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Demi" pitchFamily="34" charset="0"/>
                    <a:ea typeface="MS PGothic" pitchFamily="34" charset="-128"/>
                  </a:defRPr>
                </a:lvl9pPr>
              </a:lstStyle>
              <a:p>
                <a:pPr algn="r" defTabSz="1219140" eaLnBrk="1" hangingPunct="1"/>
                <a:r>
                  <a:rPr lang="it-IT" sz="2800" b="1" spc="-93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8288740" y="5804810"/>
                <a:ext cx="1128188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1219140"/>
                <a:r>
                  <a:rPr lang="it-IT" sz="1200" b="1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Città </a:t>
                </a:r>
                <a:endParaRPr lang="it-IT" sz="800" b="1" dirty="0">
                  <a:solidFill>
                    <a:schemeClr val="accent5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0" name="Gruppo 79"/>
          <p:cNvGrpSpPr/>
          <p:nvPr/>
        </p:nvGrpSpPr>
        <p:grpSpPr>
          <a:xfrm>
            <a:off x="4156280" y="5234063"/>
            <a:ext cx="2555846" cy="881740"/>
            <a:chOff x="3426893" y="5388093"/>
            <a:chExt cx="2555846" cy="881740"/>
          </a:xfrm>
        </p:grpSpPr>
        <p:sp>
          <p:nvSpPr>
            <p:cNvPr id="81" name="Titolo 1"/>
            <p:cNvSpPr txBox="1">
              <a:spLocks/>
            </p:cNvSpPr>
            <p:nvPr/>
          </p:nvSpPr>
          <p:spPr bwMode="auto">
            <a:xfrm>
              <a:off x="3426893" y="5992834"/>
              <a:ext cx="12918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r" defTabSz="1219140" eaLnBrk="1" hangingPunct="1"/>
              <a:r>
                <a:rPr lang="it-IT" b="1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it-IT" sz="1000" b="1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+mn-lt"/>
                </a:rPr>
                <a:t> 225Mbit/s</a:t>
              </a:r>
              <a:endParaRPr lang="it-IT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82" name="Rettangolo con angoli arrotondati sullo stesso lato 81"/>
            <p:cNvSpPr/>
            <p:nvPr/>
          </p:nvSpPr>
          <p:spPr>
            <a:xfrm>
              <a:off x="3942222" y="5388093"/>
              <a:ext cx="2040517" cy="258128"/>
            </a:xfrm>
            <a:prstGeom prst="round2SameRect">
              <a:avLst/>
            </a:prstGeom>
            <a:solidFill>
              <a:schemeClr val="accent5">
                <a:lumMod val="75000"/>
                <a:lumOff val="25000"/>
              </a:schemeClr>
            </a:solidFill>
          </p:spPr>
          <p:txBody>
            <a:bodyPr wrap="square" lIns="36000" tIns="0" rIns="36000" bIns="0" anchor="ctr" anchorCtr="1">
              <a:spAutoFit/>
            </a:bodyPr>
            <a:lstStyle/>
            <a:p>
              <a:pPr algn="ctr" defTabSz="1219140"/>
              <a:r>
                <a:rPr lang="it-IT" sz="1600" b="1" dirty="0">
                  <a:solidFill>
                    <a:schemeClr val="bg1"/>
                  </a:solidFill>
                </a:rPr>
                <a:t>4G Plus</a:t>
              </a:r>
            </a:p>
          </p:txBody>
        </p:sp>
      </p:grpSp>
      <p:sp>
        <p:nvSpPr>
          <p:cNvPr id="85" name="Titolo 1"/>
          <p:cNvSpPr txBox="1">
            <a:spLocks/>
          </p:cNvSpPr>
          <p:nvPr/>
        </p:nvSpPr>
        <p:spPr bwMode="auto">
          <a:xfrm>
            <a:off x="5763223" y="5559028"/>
            <a:ext cx="72953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7200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algn="r" defTabSz="1219140" eaLnBrk="1" hangingPunct="1"/>
            <a:r>
              <a:rPr lang="it-IT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106</a:t>
            </a:r>
          </a:p>
        </p:txBody>
      </p:sp>
      <p:sp>
        <p:nvSpPr>
          <p:cNvPr id="86" name="Titolo 1"/>
          <p:cNvSpPr txBox="1">
            <a:spLocks/>
          </p:cNvSpPr>
          <p:nvPr/>
        </p:nvSpPr>
        <p:spPr bwMode="auto">
          <a:xfrm>
            <a:off x="4417055" y="5568118"/>
            <a:ext cx="115230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7200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algn="r" defTabSz="1219140" eaLnBrk="1" hangingPunct="1"/>
            <a:r>
              <a:rPr lang="it-IT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1.418</a:t>
            </a:r>
          </a:p>
        </p:txBody>
      </p:sp>
      <p:sp>
        <p:nvSpPr>
          <p:cNvPr id="87" name="Titolo 1"/>
          <p:cNvSpPr txBox="1">
            <a:spLocks/>
          </p:cNvSpPr>
          <p:nvPr/>
        </p:nvSpPr>
        <p:spPr bwMode="auto">
          <a:xfrm>
            <a:off x="5329045" y="5818483"/>
            <a:ext cx="129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algn="r" defTabSz="1219140" eaLnBrk="1" hangingPunct="1"/>
            <a:r>
              <a:rPr lang="it-IT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sz="1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300Mbit/s</a:t>
            </a:r>
            <a:endParaRPr lang="it-IT" b="1" dirty="0">
              <a:solidFill>
                <a:schemeClr val="accent5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8" name="Titolo 1"/>
          <p:cNvSpPr txBox="1">
            <a:spLocks/>
          </p:cNvSpPr>
          <p:nvPr/>
        </p:nvSpPr>
        <p:spPr bwMode="auto">
          <a:xfrm>
            <a:off x="1769177" y="5574119"/>
            <a:ext cx="109361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7200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algn="r" defTabSz="1219140" eaLnBrk="1" hangingPunct="1"/>
            <a:r>
              <a:rPr lang="it-IT" sz="2800" b="1" spc="-150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7.367</a:t>
            </a:r>
          </a:p>
        </p:txBody>
      </p:sp>
      <p:sp>
        <p:nvSpPr>
          <p:cNvPr id="89" name="Titolo 1"/>
          <p:cNvSpPr txBox="1">
            <a:spLocks/>
          </p:cNvSpPr>
          <p:nvPr/>
        </p:nvSpPr>
        <p:spPr bwMode="auto">
          <a:xfrm>
            <a:off x="8895062" y="5574119"/>
            <a:ext cx="52476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7200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algn="ctr" defTabSz="1219140" eaLnBrk="1" hangingPunct="1"/>
            <a:r>
              <a:rPr lang="it-IT" sz="2800" b="1" spc="-93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rPr>
              <a:t>8</a:t>
            </a:r>
          </a:p>
        </p:txBody>
      </p:sp>
      <p:sp>
        <p:nvSpPr>
          <p:cNvPr id="90" name="Rettangolo 89"/>
          <p:cNvSpPr/>
          <p:nvPr/>
        </p:nvSpPr>
        <p:spPr>
          <a:xfrm>
            <a:off x="9352616" y="5634878"/>
            <a:ext cx="112818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9140"/>
            <a:r>
              <a:rPr lang="it-IT" sz="12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Città</a:t>
            </a:r>
            <a:endParaRPr lang="it-IT" sz="8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ettangolo con angoli arrotondati sullo stesso lato 90"/>
          <p:cNvSpPr/>
          <p:nvPr/>
        </p:nvSpPr>
        <p:spPr>
          <a:xfrm>
            <a:off x="8689007" y="5231067"/>
            <a:ext cx="1584000" cy="258128"/>
          </a:xfrm>
          <a:prstGeom prst="round2SameRect">
            <a:avLst/>
          </a:prstGeom>
          <a:solidFill>
            <a:schemeClr val="accent5">
              <a:lumMod val="75000"/>
              <a:lumOff val="25000"/>
            </a:schemeClr>
          </a:solidFill>
          <a:ln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wrap="square" lIns="36000" tIns="0" rIns="36000" bIns="0" anchor="ctr" anchorCtr="1">
            <a:spAutoFit/>
          </a:bodyPr>
          <a:lstStyle/>
          <a:p>
            <a:pPr algn="ctr" defTabSz="1219140"/>
            <a:r>
              <a:rPr lang="it-IT" sz="1600" b="1" dirty="0">
                <a:solidFill>
                  <a:schemeClr val="bg1"/>
                </a:solidFill>
              </a:rPr>
              <a:t>4.5G  </a:t>
            </a:r>
            <a:r>
              <a:rPr lang="it-IT" sz="1400" b="1" dirty="0">
                <a:solidFill>
                  <a:schemeClr val="bg1"/>
                </a:solidFill>
              </a:rPr>
              <a:t>700Mb/s</a:t>
            </a:r>
            <a:endParaRPr lang="it-IT" sz="2800" b="1" dirty="0">
              <a:solidFill>
                <a:schemeClr val="bg1"/>
              </a:solidFill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8296252" y="1028799"/>
            <a:ext cx="1945490" cy="718119"/>
            <a:chOff x="7470483" y="1161858"/>
            <a:chExt cx="1945490" cy="718119"/>
          </a:xfrm>
        </p:grpSpPr>
        <p:sp>
          <p:nvSpPr>
            <p:cNvPr id="60" name="Titolo 1"/>
            <p:cNvSpPr txBox="1">
              <a:spLocks/>
            </p:cNvSpPr>
            <p:nvPr/>
          </p:nvSpPr>
          <p:spPr bwMode="auto">
            <a:xfrm>
              <a:off x="7483642" y="1449090"/>
              <a:ext cx="1932331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defTabSz="1219140" eaLnBrk="1" hangingPunct="1"/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TIM Sans"/>
                  <a:ea typeface="ＭＳ Ｐゴシック"/>
                </a:rPr>
                <a:t>~ </a:t>
              </a:r>
              <a:r>
                <a:rPr lang="it-IT" sz="2800" b="1" spc="-93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16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milioni</a:t>
              </a:r>
              <a:endParaRPr lang="it-IT" sz="16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7470483" y="1161858"/>
              <a:ext cx="1844082" cy="261610"/>
            </a:xfrm>
            <a:prstGeom prst="rect">
              <a:avLst/>
            </a:prstGeom>
            <a:noFill/>
          </p:spPr>
          <p:txBody>
            <a:bodyPr wrap="square" lIns="0" rIns="0" anchor="ctr" anchorCtr="0">
              <a:spAutoFit/>
            </a:bodyPr>
            <a:lstStyle/>
            <a:p>
              <a:pPr algn="ctr" defTabSz="1219140"/>
              <a:r>
                <a:rPr lang="it-IT" sz="1100" b="1" dirty="0">
                  <a:solidFill>
                    <a:schemeClr val="tx2">
                      <a:lumMod val="50000"/>
                    </a:schemeClr>
                  </a:solidFill>
                </a:rPr>
                <a:t>km di fibra posati</a:t>
              </a:r>
            </a:p>
          </p:txBody>
        </p:sp>
      </p:grpSp>
      <p:grpSp>
        <p:nvGrpSpPr>
          <p:cNvPr id="109" name="Gruppo 108"/>
          <p:cNvGrpSpPr/>
          <p:nvPr/>
        </p:nvGrpSpPr>
        <p:grpSpPr>
          <a:xfrm>
            <a:off x="10461825" y="5108535"/>
            <a:ext cx="1550893" cy="1030128"/>
            <a:chOff x="3360962" y="5134102"/>
            <a:chExt cx="1550893" cy="1030128"/>
          </a:xfrm>
        </p:grpSpPr>
        <p:sp>
          <p:nvSpPr>
            <p:cNvPr id="110" name="Rettangolo arrotondato 109"/>
            <p:cNvSpPr/>
            <p:nvPr/>
          </p:nvSpPr>
          <p:spPr>
            <a:xfrm>
              <a:off x="3360962" y="5134102"/>
              <a:ext cx="1550893" cy="103012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11" name="Connettore 1 110"/>
            <p:cNvCxnSpPr/>
            <p:nvPr/>
          </p:nvCxnSpPr>
          <p:spPr>
            <a:xfrm>
              <a:off x="3454815" y="5283050"/>
              <a:ext cx="0" cy="623946"/>
            </a:xfrm>
            <a:prstGeom prst="line">
              <a:avLst/>
            </a:prstGeom>
            <a:ln w="19050" cap="rnd" cmpd="sng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itolo 1"/>
            <p:cNvSpPr txBox="1">
              <a:spLocks/>
            </p:cNvSpPr>
            <p:nvPr/>
          </p:nvSpPr>
          <p:spPr bwMode="auto">
            <a:xfrm>
              <a:off x="3597021" y="5551408"/>
              <a:ext cx="1093613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7200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" pitchFamily="34" charset="0"/>
                  <a:ea typeface="MS PGothic" pitchFamily="34" charset="-128"/>
                </a:defRPr>
              </a:lvl9pPr>
            </a:lstStyle>
            <a:p>
              <a:pPr algn="ctr" defTabSz="1219140" eaLnBrk="1" hangingPunct="1"/>
              <a:r>
                <a:rPr lang="it-IT" sz="2800" b="1" spc="-93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+mn-lt"/>
                </a:rPr>
                <a:t>3  </a:t>
              </a:r>
              <a:r>
                <a:rPr lang="it-IT" sz="1200" b="1" dirty="0">
                  <a:solidFill>
                    <a:schemeClr val="accent5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 citta</a:t>
              </a:r>
            </a:p>
          </p:txBody>
        </p:sp>
        <p:sp>
          <p:nvSpPr>
            <p:cNvPr id="113" name="Rettangolo con angoli arrotondati sullo stesso lato 112"/>
            <p:cNvSpPr/>
            <p:nvPr/>
          </p:nvSpPr>
          <p:spPr>
            <a:xfrm>
              <a:off x="3483318" y="5242782"/>
              <a:ext cx="1319983" cy="225862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36000" tIns="0" rIns="36000" bIns="0" anchor="ctr" anchorCtr="1">
              <a:spAutoFit/>
            </a:bodyPr>
            <a:lstStyle/>
            <a:p>
              <a:pPr algn="ctr" defTabSz="1219140"/>
              <a:r>
                <a:rPr lang="it-IT" sz="1400" b="1" dirty="0" err="1">
                  <a:solidFill>
                    <a:schemeClr val="bg1"/>
                  </a:solidFill>
                </a:rPr>
                <a:t>Sperim</a:t>
              </a:r>
              <a:r>
                <a:rPr lang="it-IT" sz="1400" b="1" dirty="0">
                  <a:solidFill>
                    <a:schemeClr val="bg1"/>
                  </a:solidFill>
                </a:rPr>
                <a:t>. 5G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67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Connettore 1 196"/>
          <p:cNvCxnSpPr/>
          <p:nvPr/>
        </p:nvCxnSpPr>
        <p:spPr>
          <a:xfrm>
            <a:off x="1247172" y="4353253"/>
            <a:ext cx="1984133" cy="0"/>
          </a:xfrm>
          <a:prstGeom prst="line">
            <a:avLst/>
          </a:prstGeom>
          <a:ln w="28575">
            <a:solidFill>
              <a:schemeClr val="accent5">
                <a:lumMod val="10000"/>
                <a:lumOff val="90000"/>
              </a:schemeClr>
            </a:solidFill>
          </a:ln>
          <a:effectLst>
            <a:glow rad="76200">
              <a:schemeClr val="accent5">
                <a:lumMod val="50000"/>
                <a:lumOff val="50000"/>
                <a:alpha val="4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/>
          <p:cNvGrpSpPr/>
          <p:nvPr/>
        </p:nvGrpSpPr>
        <p:grpSpPr>
          <a:xfrm>
            <a:off x="4692644" y="2737676"/>
            <a:ext cx="3476459" cy="3602713"/>
            <a:chOff x="4692643" y="2737674"/>
            <a:chExt cx="3476459" cy="3602713"/>
          </a:xfrm>
        </p:grpSpPr>
        <p:grpSp>
          <p:nvGrpSpPr>
            <p:cNvPr id="3" name="Gruppo 2"/>
            <p:cNvGrpSpPr/>
            <p:nvPr/>
          </p:nvGrpSpPr>
          <p:grpSpPr>
            <a:xfrm>
              <a:off x="4692643" y="2737674"/>
              <a:ext cx="1552771" cy="1903512"/>
              <a:chOff x="7908239" y="2130516"/>
              <a:chExt cx="2713457" cy="3326374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8825355" y="2613441"/>
                <a:ext cx="1426430" cy="141512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7909547" y="2704934"/>
                <a:ext cx="1426429" cy="1389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87" name="Rettangolo 86"/>
              <p:cNvSpPr/>
              <p:nvPr/>
            </p:nvSpPr>
            <p:spPr>
              <a:xfrm>
                <a:off x="7908239" y="3961132"/>
                <a:ext cx="1426430" cy="6941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88" name="Rettangolo 87"/>
              <p:cNvSpPr/>
              <p:nvPr/>
            </p:nvSpPr>
            <p:spPr>
              <a:xfrm>
                <a:off x="8862544" y="3866221"/>
                <a:ext cx="1426429" cy="696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srgbClr val="114986">
                    <a:alpha val="10000"/>
                  </a:srgbClr>
                </a:outerShdw>
              </a:effectLst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89" name="Documento 120"/>
              <p:cNvSpPr/>
              <p:nvPr/>
            </p:nvSpPr>
            <p:spPr>
              <a:xfrm flipH="1">
                <a:off x="8560389" y="3360703"/>
                <a:ext cx="1426429" cy="138041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75"/>
                  <a:gd name="connsiteX1" fmla="*/ 21600 w 21600"/>
                  <a:gd name="connsiteY1" fmla="*/ 0 h 20875"/>
                  <a:gd name="connsiteX2" fmla="*/ 21600 w 21600"/>
                  <a:gd name="connsiteY2" fmla="*/ 17322 h 20875"/>
                  <a:gd name="connsiteX3" fmla="*/ 0 w 21600"/>
                  <a:gd name="connsiteY3" fmla="*/ 20172 h 20875"/>
                  <a:gd name="connsiteX4" fmla="*/ 0 w 21600"/>
                  <a:gd name="connsiteY4" fmla="*/ 0 h 20875"/>
                  <a:gd name="connsiteX0" fmla="*/ 0 w 21600"/>
                  <a:gd name="connsiteY0" fmla="*/ 0 h 20777"/>
                  <a:gd name="connsiteX1" fmla="*/ 21600 w 21600"/>
                  <a:gd name="connsiteY1" fmla="*/ 0 h 20777"/>
                  <a:gd name="connsiteX2" fmla="*/ 21600 w 21600"/>
                  <a:gd name="connsiteY2" fmla="*/ 17322 h 20777"/>
                  <a:gd name="connsiteX3" fmla="*/ 0 w 21600"/>
                  <a:gd name="connsiteY3" fmla="*/ 20172 h 20777"/>
                  <a:gd name="connsiteX4" fmla="*/ 0 w 21600"/>
                  <a:gd name="connsiteY4" fmla="*/ 0 h 20777"/>
                  <a:gd name="connsiteX0" fmla="*/ 0 w 21600"/>
                  <a:gd name="connsiteY0" fmla="*/ 0 h 28345"/>
                  <a:gd name="connsiteX1" fmla="*/ 21600 w 21600"/>
                  <a:gd name="connsiteY1" fmla="*/ 0 h 28345"/>
                  <a:gd name="connsiteX2" fmla="*/ 21600 w 21600"/>
                  <a:gd name="connsiteY2" fmla="*/ 17322 h 28345"/>
                  <a:gd name="connsiteX3" fmla="*/ 0 w 21600"/>
                  <a:gd name="connsiteY3" fmla="*/ 27928 h 28345"/>
                  <a:gd name="connsiteX4" fmla="*/ 0 w 21600"/>
                  <a:gd name="connsiteY4" fmla="*/ 0 h 28345"/>
                  <a:gd name="connsiteX0" fmla="*/ 0 w 21600"/>
                  <a:gd name="connsiteY0" fmla="*/ 0 h 30601"/>
                  <a:gd name="connsiteX1" fmla="*/ 21600 w 21600"/>
                  <a:gd name="connsiteY1" fmla="*/ 0 h 30601"/>
                  <a:gd name="connsiteX2" fmla="*/ 21600 w 21600"/>
                  <a:gd name="connsiteY2" fmla="*/ 17322 h 30601"/>
                  <a:gd name="connsiteX3" fmla="*/ 0 w 21600"/>
                  <a:gd name="connsiteY3" fmla="*/ 30219 h 30601"/>
                  <a:gd name="connsiteX4" fmla="*/ 0 w 21600"/>
                  <a:gd name="connsiteY4" fmla="*/ 0 h 3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30601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8512" y="8685"/>
                      <a:pt x="10800" y="33969"/>
                      <a:pt x="0" y="30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92" name="Rettangolo 91"/>
              <p:cNvSpPr/>
              <p:nvPr/>
            </p:nvSpPr>
            <p:spPr>
              <a:xfrm>
                <a:off x="8540184" y="4030300"/>
                <a:ext cx="1426429" cy="14265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93" name="Documento 120"/>
              <p:cNvSpPr/>
              <p:nvPr/>
            </p:nvSpPr>
            <p:spPr>
              <a:xfrm flipH="1">
                <a:off x="8552531" y="2130516"/>
                <a:ext cx="1426429" cy="138041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75"/>
                  <a:gd name="connsiteX1" fmla="*/ 21600 w 21600"/>
                  <a:gd name="connsiteY1" fmla="*/ 0 h 20875"/>
                  <a:gd name="connsiteX2" fmla="*/ 21600 w 21600"/>
                  <a:gd name="connsiteY2" fmla="*/ 17322 h 20875"/>
                  <a:gd name="connsiteX3" fmla="*/ 0 w 21600"/>
                  <a:gd name="connsiteY3" fmla="*/ 20172 h 20875"/>
                  <a:gd name="connsiteX4" fmla="*/ 0 w 21600"/>
                  <a:gd name="connsiteY4" fmla="*/ 0 h 20875"/>
                  <a:gd name="connsiteX0" fmla="*/ 0 w 21600"/>
                  <a:gd name="connsiteY0" fmla="*/ 0 h 20777"/>
                  <a:gd name="connsiteX1" fmla="*/ 21600 w 21600"/>
                  <a:gd name="connsiteY1" fmla="*/ 0 h 20777"/>
                  <a:gd name="connsiteX2" fmla="*/ 21600 w 21600"/>
                  <a:gd name="connsiteY2" fmla="*/ 17322 h 20777"/>
                  <a:gd name="connsiteX3" fmla="*/ 0 w 21600"/>
                  <a:gd name="connsiteY3" fmla="*/ 20172 h 20777"/>
                  <a:gd name="connsiteX4" fmla="*/ 0 w 21600"/>
                  <a:gd name="connsiteY4" fmla="*/ 0 h 20777"/>
                  <a:gd name="connsiteX0" fmla="*/ 0 w 21600"/>
                  <a:gd name="connsiteY0" fmla="*/ 0 h 28345"/>
                  <a:gd name="connsiteX1" fmla="*/ 21600 w 21600"/>
                  <a:gd name="connsiteY1" fmla="*/ 0 h 28345"/>
                  <a:gd name="connsiteX2" fmla="*/ 21600 w 21600"/>
                  <a:gd name="connsiteY2" fmla="*/ 17322 h 28345"/>
                  <a:gd name="connsiteX3" fmla="*/ 0 w 21600"/>
                  <a:gd name="connsiteY3" fmla="*/ 27928 h 28345"/>
                  <a:gd name="connsiteX4" fmla="*/ 0 w 21600"/>
                  <a:gd name="connsiteY4" fmla="*/ 0 h 28345"/>
                  <a:gd name="connsiteX0" fmla="*/ 0 w 21600"/>
                  <a:gd name="connsiteY0" fmla="*/ 0 h 30601"/>
                  <a:gd name="connsiteX1" fmla="*/ 21600 w 21600"/>
                  <a:gd name="connsiteY1" fmla="*/ 0 h 30601"/>
                  <a:gd name="connsiteX2" fmla="*/ 21600 w 21600"/>
                  <a:gd name="connsiteY2" fmla="*/ 17322 h 30601"/>
                  <a:gd name="connsiteX3" fmla="*/ 0 w 21600"/>
                  <a:gd name="connsiteY3" fmla="*/ 30219 h 30601"/>
                  <a:gd name="connsiteX4" fmla="*/ 0 w 21600"/>
                  <a:gd name="connsiteY4" fmla="*/ 0 h 3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30601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8512" y="8685"/>
                      <a:pt x="10800" y="33969"/>
                      <a:pt x="0" y="30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94" name="Rettangolo 93"/>
              <p:cNvSpPr/>
              <p:nvPr/>
            </p:nvSpPr>
            <p:spPr>
              <a:xfrm>
                <a:off x="9195267" y="2873379"/>
                <a:ext cx="1426429" cy="20237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 cap="rnd" cmpd="sng" algn="ctr">
                <a:noFill/>
                <a:prstDash val="sysDot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95" name="Rettangolo 94"/>
              <p:cNvSpPr/>
              <p:nvPr/>
            </p:nvSpPr>
            <p:spPr>
              <a:xfrm>
                <a:off x="9740235" y="4441995"/>
                <a:ext cx="375095" cy="41260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grpSp>
            <p:nvGrpSpPr>
              <p:cNvPr id="97" name="Gruppo 96"/>
              <p:cNvGrpSpPr/>
              <p:nvPr/>
            </p:nvGrpSpPr>
            <p:grpSpPr>
              <a:xfrm>
                <a:off x="9608390" y="343740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01" name="Rettangolo 100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02" name="Rettangolo 101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03" name="Rettangolo 102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  <p:grpSp>
            <p:nvGrpSpPr>
              <p:cNvPr id="104" name="Gruppo 103"/>
              <p:cNvGrpSpPr/>
              <p:nvPr/>
            </p:nvGrpSpPr>
            <p:grpSpPr>
              <a:xfrm>
                <a:off x="9609529" y="305462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07" name="Rettangolo 106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10" name="Rettangolo 109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11" name="Rettangolo 110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</p:grpSp>
        <p:grpSp>
          <p:nvGrpSpPr>
            <p:cNvPr id="25" name="Gruppo 24"/>
            <p:cNvGrpSpPr/>
            <p:nvPr/>
          </p:nvGrpSpPr>
          <p:grpSpPr>
            <a:xfrm>
              <a:off x="6249762" y="3135568"/>
              <a:ext cx="1919339" cy="1107724"/>
              <a:chOff x="6176515" y="3143551"/>
              <a:chExt cx="1919339" cy="1107724"/>
            </a:xfrm>
          </p:grpSpPr>
          <p:sp>
            <p:nvSpPr>
              <p:cNvPr id="106" name="Rettangolo 105"/>
              <p:cNvSpPr/>
              <p:nvPr/>
            </p:nvSpPr>
            <p:spPr>
              <a:xfrm>
                <a:off x="6226899" y="3143551"/>
                <a:ext cx="1868955" cy="738664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76200" dir="18900000" sy="23000" kx="-1200000" algn="bl" rotWithShape="0">
                  <a:schemeClr val="accent5">
                    <a:alpha val="10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 Heavy" panose="02020503040602060503" pitchFamily="18" charset="0"/>
                    <a:ea typeface="ＭＳ Ｐゴシック"/>
                    <a:cs typeface="Arial"/>
                  </a:rPr>
                  <a:t>FttC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91"/>
                  </a:solidFill>
                  <a:effectLst/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endParaRPr>
              </a:p>
              <a:p>
                <a:pPr marL="0" marR="0" lvl="0" indent="0" algn="ctr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rPr>
                  <a:t>FIBER TO THE CABINET</a:t>
                </a:r>
              </a:p>
            </p:txBody>
          </p:sp>
          <p:grpSp>
            <p:nvGrpSpPr>
              <p:cNvPr id="296" name="Gruppo 295"/>
              <p:cNvGrpSpPr/>
              <p:nvPr/>
            </p:nvGrpSpPr>
            <p:grpSpPr>
              <a:xfrm>
                <a:off x="6329538" y="3890424"/>
                <a:ext cx="1732081" cy="360851"/>
                <a:chOff x="6245288" y="5580015"/>
                <a:chExt cx="1732081" cy="360851"/>
              </a:xfrm>
            </p:grpSpPr>
            <p:sp>
              <p:nvSpPr>
                <p:cNvPr id="298" name="Rettangolo arrotondato 93"/>
                <p:cNvSpPr/>
                <p:nvPr/>
              </p:nvSpPr>
              <p:spPr>
                <a:xfrm flipV="1">
                  <a:off x="6245288" y="5580015"/>
                  <a:ext cx="1732081" cy="360850"/>
                </a:xfrm>
                <a:prstGeom prst="round1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txBody>
                <a:bodyPr wrap="square" lIns="252000" tIns="72000" rIns="72000" bIns="72000" anchor="ctr" anchorCtr="0">
                  <a:spAutoFit/>
                </a:bodyPr>
                <a:lstStyle/>
                <a:p>
                  <a:pPr marL="0" marR="0" lvl="0" indent="0" algn="l" defTabSz="6095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299" name="Rettangolo arrotondato 93"/>
                <p:cNvSpPr/>
                <p:nvPr/>
              </p:nvSpPr>
              <p:spPr>
                <a:xfrm>
                  <a:off x="6245288" y="5580016"/>
                  <a:ext cx="1732081" cy="360850"/>
                </a:xfrm>
                <a:prstGeom prst="round1Rect">
                  <a:avLst/>
                </a:prstGeom>
                <a:noFill/>
                <a:ln w="9525">
                  <a:noFill/>
                </a:ln>
              </p:spPr>
              <p:txBody>
                <a:bodyPr wrap="square" lIns="252000" tIns="72000" rIns="72000" bIns="72000" anchor="ctr" anchorCtr="0">
                  <a:spAutoFit/>
                </a:bodyPr>
                <a:lstStyle/>
                <a:p>
                  <a:pPr marL="0" marR="0" lvl="0" indent="0" algn="l" defTabSz="6095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691"/>
                      </a:solidFill>
                      <a:effectLst/>
                      <a:uLnTx/>
                      <a:uFillTx/>
                      <a:latin typeface="TIM Sans"/>
                      <a:ea typeface="ＭＳ Ｐゴシック"/>
                      <a:cs typeface="Arial"/>
                    </a:rPr>
                    <a:t>FINO A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691"/>
                      </a:solidFill>
                      <a:effectLst/>
                      <a:uLnTx/>
                      <a:uFillTx/>
                      <a:latin typeface="TIM Sans"/>
                      <a:ea typeface="ＭＳ Ｐゴシック"/>
                      <a:cs typeface="Arial"/>
                    </a:rPr>
                    <a:t>200 Mb/s</a:t>
                  </a:r>
                </a:p>
              </p:txBody>
            </p:sp>
          </p:grpSp>
          <p:pic>
            <p:nvPicPr>
              <p:cNvPr id="195" name="Immagine 19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6515" y="3923274"/>
                <a:ext cx="305725" cy="305725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2" name="Gruppo 111"/>
            <p:cNvGrpSpPr/>
            <p:nvPr/>
          </p:nvGrpSpPr>
          <p:grpSpPr>
            <a:xfrm>
              <a:off x="4692643" y="4436875"/>
              <a:ext cx="1552771" cy="1903512"/>
              <a:chOff x="7908239" y="2130516"/>
              <a:chExt cx="2713457" cy="3326374"/>
            </a:xfrm>
          </p:grpSpPr>
          <p:sp>
            <p:nvSpPr>
              <p:cNvPr id="113" name="Rettangolo 112"/>
              <p:cNvSpPr/>
              <p:nvPr/>
            </p:nvSpPr>
            <p:spPr>
              <a:xfrm>
                <a:off x="8825356" y="2632022"/>
                <a:ext cx="1426429" cy="141512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14" name="Rettangolo 113"/>
              <p:cNvSpPr/>
              <p:nvPr/>
            </p:nvSpPr>
            <p:spPr>
              <a:xfrm>
                <a:off x="7909547" y="2704934"/>
                <a:ext cx="1426429" cy="1389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15" name="Rettangolo 114"/>
              <p:cNvSpPr/>
              <p:nvPr/>
            </p:nvSpPr>
            <p:spPr>
              <a:xfrm>
                <a:off x="7908239" y="3961132"/>
                <a:ext cx="1426430" cy="6941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17" name="Rettangolo 116"/>
              <p:cNvSpPr/>
              <p:nvPr/>
            </p:nvSpPr>
            <p:spPr>
              <a:xfrm>
                <a:off x="8862544" y="3866221"/>
                <a:ext cx="1426429" cy="696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srgbClr val="114986">
                    <a:alpha val="10000"/>
                  </a:srgbClr>
                </a:outerShdw>
              </a:effectLst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21" name="Documento 120"/>
              <p:cNvSpPr/>
              <p:nvPr/>
            </p:nvSpPr>
            <p:spPr>
              <a:xfrm flipH="1">
                <a:off x="8560389" y="3360703"/>
                <a:ext cx="1426429" cy="138041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75"/>
                  <a:gd name="connsiteX1" fmla="*/ 21600 w 21600"/>
                  <a:gd name="connsiteY1" fmla="*/ 0 h 20875"/>
                  <a:gd name="connsiteX2" fmla="*/ 21600 w 21600"/>
                  <a:gd name="connsiteY2" fmla="*/ 17322 h 20875"/>
                  <a:gd name="connsiteX3" fmla="*/ 0 w 21600"/>
                  <a:gd name="connsiteY3" fmla="*/ 20172 h 20875"/>
                  <a:gd name="connsiteX4" fmla="*/ 0 w 21600"/>
                  <a:gd name="connsiteY4" fmla="*/ 0 h 20875"/>
                  <a:gd name="connsiteX0" fmla="*/ 0 w 21600"/>
                  <a:gd name="connsiteY0" fmla="*/ 0 h 20777"/>
                  <a:gd name="connsiteX1" fmla="*/ 21600 w 21600"/>
                  <a:gd name="connsiteY1" fmla="*/ 0 h 20777"/>
                  <a:gd name="connsiteX2" fmla="*/ 21600 w 21600"/>
                  <a:gd name="connsiteY2" fmla="*/ 17322 h 20777"/>
                  <a:gd name="connsiteX3" fmla="*/ 0 w 21600"/>
                  <a:gd name="connsiteY3" fmla="*/ 20172 h 20777"/>
                  <a:gd name="connsiteX4" fmla="*/ 0 w 21600"/>
                  <a:gd name="connsiteY4" fmla="*/ 0 h 20777"/>
                  <a:gd name="connsiteX0" fmla="*/ 0 w 21600"/>
                  <a:gd name="connsiteY0" fmla="*/ 0 h 28345"/>
                  <a:gd name="connsiteX1" fmla="*/ 21600 w 21600"/>
                  <a:gd name="connsiteY1" fmla="*/ 0 h 28345"/>
                  <a:gd name="connsiteX2" fmla="*/ 21600 w 21600"/>
                  <a:gd name="connsiteY2" fmla="*/ 17322 h 28345"/>
                  <a:gd name="connsiteX3" fmla="*/ 0 w 21600"/>
                  <a:gd name="connsiteY3" fmla="*/ 27928 h 28345"/>
                  <a:gd name="connsiteX4" fmla="*/ 0 w 21600"/>
                  <a:gd name="connsiteY4" fmla="*/ 0 h 28345"/>
                  <a:gd name="connsiteX0" fmla="*/ 0 w 21600"/>
                  <a:gd name="connsiteY0" fmla="*/ 0 h 30601"/>
                  <a:gd name="connsiteX1" fmla="*/ 21600 w 21600"/>
                  <a:gd name="connsiteY1" fmla="*/ 0 h 30601"/>
                  <a:gd name="connsiteX2" fmla="*/ 21600 w 21600"/>
                  <a:gd name="connsiteY2" fmla="*/ 17322 h 30601"/>
                  <a:gd name="connsiteX3" fmla="*/ 0 w 21600"/>
                  <a:gd name="connsiteY3" fmla="*/ 30219 h 30601"/>
                  <a:gd name="connsiteX4" fmla="*/ 0 w 21600"/>
                  <a:gd name="connsiteY4" fmla="*/ 0 h 3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30601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8512" y="8685"/>
                      <a:pt x="10800" y="33969"/>
                      <a:pt x="0" y="30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22" name="Rettangolo 121"/>
              <p:cNvSpPr/>
              <p:nvPr/>
            </p:nvSpPr>
            <p:spPr>
              <a:xfrm>
                <a:off x="8540184" y="4030300"/>
                <a:ext cx="1426429" cy="14265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23" name="Documento 120"/>
              <p:cNvSpPr/>
              <p:nvPr/>
            </p:nvSpPr>
            <p:spPr>
              <a:xfrm flipH="1">
                <a:off x="8552531" y="2130516"/>
                <a:ext cx="1426429" cy="138041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75"/>
                  <a:gd name="connsiteX1" fmla="*/ 21600 w 21600"/>
                  <a:gd name="connsiteY1" fmla="*/ 0 h 20875"/>
                  <a:gd name="connsiteX2" fmla="*/ 21600 w 21600"/>
                  <a:gd name="connsiteY2" fmla="*/ 17322 h 20875"/>
                  <a:gd name="connsiteX3" fmla="*/ 0 w 21600"/>
                  <a:gd name="connsiteY3" fmla="*/ 20172 h 20875"/>
                  <a:gd name="connsiteX4" fmla="*/ 0 w 21600"/>
                  <a:gd name="connsiteY4" fmla="*/ 0 h 20875"/>
                  <a:gd name="connsiteX0" fmla="*/ 0 w 21600"/>
                  <a:gd name="connsiteY0" fmla="*/ 0 h 20777"/>
                  <a:gd name="connsiteX1" fmla="*/ 21600 w 21600"/>
                  <a:gd name="connsiteY1" fmla="*/ 0 h 20777"/>
                  <a:gd name="connsiteX2" fmla="*/ 21600 w 21600"/>
                  <a:gd name="connsiteY2" fmla="*/ 17322 h 20777"/>
                  <a:gd name="connsiteX3" fmla="*/ 0 w 21600"/>
                  <a:gd name="connsiteY3" fmla="*/ 20172 h 20777"/>
                  <a:gd name="connsiteX4" fmla="*/ 0 w 21600"/>
                  <a:gd name="connsiteY4" fmla="*/ 0 h 20777"/>
                  <a:gd name="connsiteX0" fmla="*/ 0 w 21600"/>
                  <a:gd name="connsiteY0" fmla="*/ 0 h 28345"/>
                  <a:gd name="connsiteX1" fmla="*/ 21600 w 21600"/>
                  <a:gd name="connsiteY1" fmla="*/ 0 h 28345"/>
                  <a:gd name="connsiteX2" fmla="*/ 21600 w 21600"/>
                  <a:gd name="connsiteY2" fmla="*/ 17322 h 28345"/>
                  <a:gd name="connsiteX3" fmla="*/ 0 w 21600"/>
                  <a:gd name="connsiteY3" fmla="*/ 27928 h 28345"/>
                  <a:gd name="connsiteX4" fmla="*/ 0 w 21600"/>
                  <a:gd name="connsiteY4" fmla="*/ 0 h 28345"/>
                  <a:gd name="connsiteX0" fmla="*/ 0 w 21600"/>
                  <a:gd name="connsiteY0" fmla="*/ 0 h 30601"/>
                  <a:gd name="connsiteX1" fmla="*/ 21600 w 21600"/>
                  <a:gd name="connsiteY1" fmla="*/ 0 h 30601"/>
                  <a:gd name="connsiteX2" fmla="*/ 21600 w 21600"/>
                  <a:gd name="connsiteY2" fmla="*/ 17322 h 30601"/>
                  <a:gd name="connsiteX3" fmla="*/ 0 w 21600"/>
                  <a:gd name="connsiteY3" fmla="*/ 30219 h 30601"/>
                  <a:gd name="connsiteX4" fmla="*/ 0 w 21600"/>
                  <a:gd name="connsiteY4" fmla="*/ 0 h 3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30601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8512" y="8685"/>
                      <a:pt x="10800" y="33969"/>
                      <a:pt x="0" y="30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24" name="Rettangolo 123"/>
              <p:cNvSpPr/>
              <p:nvPr/>
            </p:nvSpPr>
            <p:spPr>
              <a:xfrm>
                <a:off x="9195267" y="2873379"/>
                <a:ext cx="1426429" cy="20237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 cap="rnd" cmpd="sng" algn="ctr">
                <a:noFill/>
                <a:prstDash val="sysDot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25" name="Rettangolo 124"/>
              <p:cNvSpPr/>
              <p:nvPr/>
            </p:nvSpPr>
            <p:spPr>
              <a:xfrm>
                <a:off x="9740235" y="4441995"/>
                <a:ext cx="375095" cy="41260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grpSp>
            <p:nvGrpSpPr>
              <p:cNvPr id="126" name="Gruppo 125"/>
              <p:cNvGrpSpPr/>
              <p:nvPr/>
            </p:nvGrpSpPr>
            <p:grpSpPr>
              <a:xfrm>
                <a:off x="9608390" y="343740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31" name="Rettangolo 130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32" name="Rettangolo 131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33" name="Rettangolo 132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  <p:grpSp>
            <p:nvGrpSpPr>
              <p:cNvPr id="127" name="Gruppo 126"/>
              <p:cNvGrpSpPr/>
              <p:nvPr/>
            </p:nvGrpSpPr>
            <p:grpSpPr>
              <a:xfrm>
                <a:off x="9609529" y="305462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28" name="Rettangolo 127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29" name="Rettangolo 128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30" name="Rettangolo 129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</p:grpSp>
        <p:grpSp>
          <p:nvGrpSpPr>
            <p:cNvPr id="26" name="Gruppo 25"/>
            <p:cNvGrpSpPr/>
            <p:nvPr/>
          </p:nvGrpSpPr>
          <p:grpSpPr>
            <a:xfrm>
              <a:off x="6249762" y="4834150"/>
              <a:ext cx="1919340" cy="1108962"/>
              <a:chOff x="6170932" y="4797748"/>
              <a:chExt cx="1919340" cy="1108962"/>
            </a:xfrm>
          </p:grpSpPr>
          <p:sp>
            <p:nvSpPr>
              <p:cNvPr id="240" name="Rettangolo 239"/>
              <p:cNvSpPr/>
              <p:nvPr/>
            </p:nvSpPr>
            <p:spPr>
              <a:xfrm>
                <a:off x="6221317" y="4797748"/>
                <a:ext cx="1868955" cy="73866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 Heavy" panose="02020503040602060503" pitchFamily="18" charset="0"/>
                    <a:ea typeface="ＭＳ Ｐゴシック"/>
                    <a:cs typeface="Arial"/>
                  </a:rPr>
                  <a:t>FttH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rPr>
                  <a:t>/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 Heavy" panose="02020503040602060503" pitchFamily="18" charset="0"/>
                    <a:ea typeface="ＭＳ Ｐゴシック"/>
                    <a:cs typeface="Arial"/>
                  </a:rPr>
                  <a:t>B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91"/>
                  </a:solidFill>
                  <a:effectLst/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endParaRPr>
              </a:p>
              <a:p>
                <a:pPr marL="0" marR="0" lvl="0" indent="0" algn="ctr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rPr>
                  <a:t>FIBER TO THE HOME</a:t>
                </a:r>
              </a:p>
            </p:txBody>
          </p:sp>
          <p:grpSp>
            <p:nvGrpSpPr>
              <p:cNvPr id="73" name="Gruppo 72"/>
              <p:cNvGrpSpPr/>
              <p:nvPr/>
            </p:nvGrpSpPr>
            <p:grpSpPr>
              <a:xfrm>
                <a:off x="6323956" y="5545859"/>
                <a:ext cx="1732081" cy="360851"/>
                <a:chOff x="6245288" y="5580015"/>
                <a:chExt cx="1732081" cy="360851"/>
              </a:xfrm>
            </p:grpSpPr>
            <p:sp>
              <p:nvSpPr>
                <p:cNvPr id="293" name="Rettangolo arrotondato 93"/>
                <p:cNvSpPr/>
                <p:nvPr/>
              </p:nvSpPr>
              <p:spPr>
                <a:xfrm flipV="1">
                  <a:off x="6245288" y="5580015"/>
                  <a:ext cx="1732081" cy="360850"/>
                </a:xfrm>
                <a:prstGeom prst="round1Rect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</p:spPr>
              <p:txBody>
                <a:bodyPr wrap="square" lIns="252000" tIns="72000" rIns="72000" bIns="72000" anchor="ctr" anchorCtr="0">
                  <a:spAutoFit/>
                </a:bodyPr>
                <a:lstStyle/>
                <a:p>
                  <a:pPr marL="0" marR="0" lvl="0" indent="0" algn="l" defTabSz="6095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294" name="Rettangolo arrotondato 93"/>
                <p:cNvSpPr/>
                <p:nvPr/>
              </p:nvSpPr>
              <p:spPr>
                <a:xfrm>
                  <a:off x="6245288" y="5580016"/>
                  <a:ext cx="1732081" cy="360850"/>
                </a:xfrm>
                <a:prstGeom prst="round1Rect">
                  <a:avLst/>
                </a:prstGeom>
                <a:noFill/>
                <a:ln w="9525">
                  <a:noFill/>
                </a:ln>
              </p:spPr>
              <p:txBody>
                <a:bodyPr wrap="square" lIns="252000" tIns="72000" rIns="72000" bIns="72000" anchor="ctr" anchorCtr="0">
                  <a:spAutoFit/>
                </a:bodyPr>
                <a:lstStyle/>
                <a:p>
                  <a:pPr marL="0" marR="0" lvl="0" indent="0" algn="l" defTabSz="6095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691"/>
                      </a:solidFill>
                      <a:effectLst/>
                      <a:uLnTx/>
                      <a:uFillTx/>
                      <a:latin typeface="TIM Sans"/>
                      <a:ea typeface="ＭＳ Ｐゴシック"/>
                      <a:cs typeface="Arial"/>
                    </a:rPr>
                    <a:t>FINO A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691"/>
                      </a:solidFill>
                      <a:effectLst/>
                      <a:uLnTx/>
                      <a:uFillTx/>
                      <a:latin typeface="TIM Sans"/>
                      <a:ea typeface="ＭＳ Ｐゴシック"/>
                      <a:cs typeface="Arial"/>
                    </a:rPr>
                    <a:t>1.000 Mb/s</a:t>
                  </a:r>
                </a:p>
              </p:txBody>
            </p:sp>
          </p:grpSp>
          <p:pic>
            <p:nvPicPr>
              <p:cNvPr id="196" name="Immagine 1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0932" y="5573421"/>
                <a:ext cx="305725" cy="305725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cxnSp>
        <p:nvCxnSpPr>
          <p:cNvPr id="146" name="Connettore 1 145"/>
          <p:cNvCxnSpPr/>
          <p:nvPr/>
        </p:nvCxnSpPr>
        <p:spPr>
          <a:xfrm>
            <a:off x="3389857" y="4266682"/>
            <a:ext cx="1608419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igura a mano libera 16"/>
          <p:cNvSpPr/>
          <p:nvPr/>
        </p:nvSpPr>
        <p:spPr>
          <a:xfrm>
            <a:off x="1489499" y="2614524"/>
            <a:ext cx="2595953" cy="1584944"/>
          </a:xfrm>
          <a:custGeom>
            <a:avLst/>
            <a:gdLst>
              <a:gd name="connsiteX0" fmla="*/ 0 w 4336130"/>
              <a:gd name="connsiteY0" fmla="*/ 2123985 h 2123985"/>
              <a:gd name="connsiteX1" fmla="*/ 2328530 w 4336130"/>
              <a:gd name="connsiteY1" fmla="*/ 1145790 h 2123985"/>
              <a:gd name="connsiteX2" fmla="*/ 4146697 w 4336130"/>
              <a:gd name="connsiteY2" fmla="*/ 103799 h 2123985"/>
              <a:gd name="connsiteX3" fmla="*/ 4189228 w 4336130"/>
              <a:gd name="connsiteY3" fmla="*/ 93167 h 2123985"/>
              <a:gd name="connsiteX0" fmla="*/ 0 w 4146697"/>
              <a:gd name="connsiteY0" fmla="*/ 2020186 h 2020186"/>
              <a:gd name="connsiteX1" fmla="*/ 2328530 w 4146697"/>
              <a:gd name="connsiteY1" fmla="*/ 1041991 h 2020186"/>
              <a:gd name="connsiteX2" fmla="*/ 4146697 w 4146697"/>
              <a:gd name="connsiteY2" fmla="*/ 0 h 2020186"/>
              <a:gd name="connsiteX0" fmla="*/ 0 w 4146697"/>
              <a:gd name="connsiteY0" fmla="*/ 2020186 h 2020186"/>
              <a:gd name="connsiteX1" fmla="*/ 2562446 w 4146697"/>
              <a:gd name="connsiteY1" fmla="*/ 1339703 h 2020186"/>
              <a:gd name="connsiteX2" fmla="*/ 4146697 w 4146697"/>
              <a:gd name="connsiteY2" fmla="*/ 0 h 2020186"/>
              <a:gd name="connsiteX0" fmla="*/ 0 w 4146697"/>
              <a:gd name="connsiteY0" fmla="*/ 2020186 h 2020186"/>
              <a:gd name="connsiteX1" fmla="*/ 2562446 w 4146697"/>
              <a:gd name="connsiteY1" fmla="*/ 1339703 h 2020186"/>
              <a:gd name="connsiteX2" fmla="*/ 4146697 w 4146697"/>
              <a:gd name="connsiteY2" fmla="*/ 0 h 2020186"/>
              <a:gd name="connsiteX0" fmla="*/ 0 w 4146697"/>
              <a:gd name="connsiteY0" fmla="*/ 2020186 h 2028701"/>
              <a:gd name="connsiteX1" fmla="*/ 2562446 w 4146697"/>
              <a:gd name="connsiteY1" fmla="*/ 1339703 h 2028701"/>
              <a:gd name="connsiteX2" fmla="*/ 4146697 w 4146697"/>
              <a:gd name="connsiteY2" fmla="*/ 0 h 2028701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72211"/>
              <a:gd name="connsiteY0" fmla="*/ 1782969 h 1782969"/>
              <a:gd name="connsiteX1" fmla="*/ 4172211 w 4172211"/>
              <a:gd name="connsiteY1" fmla="*/ 0 h 1782969"/>
              <a:gd name="connsiteX0" fmla="*/ 0 w 4172211"/>
              <a:gd name="connsiteY0" fmla="*/ 1782969 h 1782969"/>
              <a:gd name="connsiteX1" fmla="*/ 4172211 w 4172211"/>
              <a:gd name="connsiteY1" fmla="*/ 0 h 1782969"/>
              <a:gd name="connsiteX0" fmla="*/ 0 w 4172211"/>
              <a:gd name="connsiteY0" fmla="*/ 1782969 h 1783073"/>
              <a:gd name="connsiteX1" fmla="*/ 4172211 w 4172211"/>
              <a:gd name="connsiteY1" fmla="*/ 0 h 17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2211" h="1783073">
                <a:moveTo>
                  <a:pt x="0" y="1782969"/>
                </a:moveTo>
                <a:cubicBezTo>
                  <a:pt x="2928469" y="1797349"/>
                  <a:pt x="2122709" y="321297"/>
                  <a:pt x="4172211" y="0"/>
                </a:cubicBezTo>
              </a:path>
            </a:pathLst>
          </a:custGeom>
          <a:ln w="28575">
            <a:solidFill>
              <a:schemeClr val="accent5">
                <a:lumMod val="10000"/>
                <a:lumOff val="90000"/>
              </a:schemeClr>
            </a:solidFill>
          </a:ln>
          <a:effectLst>
            <a:glow rad="76200">
              <a:schemeClr val="accent5">
                <a:lumMod val="50000"/>
                <a:lumOff val="50000"/>
                <a:alpha val="4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 Sans"/>
              <a:ea typeface="ＭＳ Ｐゴシック"/>
              <a:cs typeface="Arial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4158" y="314553"/>
            <a:ext cx="11279717" cy="355600"/>
          </a:xfrm>
        </p:spPr>
        <p:txBody>
          <a:bodyPr/>
          <a:lstStyle/>
          <a:p>
            <a:r>
              <a:rPr lang="it-IT" sz="2400" dirty="0"/>
              <a:t>Le reti di nuova generazione in Abruzzo</a:t>
            </a:r>
          </a:p>
        </p:txBody>
      </p:sp>
      <p:sp>
        <p:nvSpPr>
          <p:cNvPr id="96" name="Rettangolo 95"/>
          <p:cNvSpPr/>
          <p:nvPr/>
        </p:nvSpPr>
        <p:spPr>
          <a:xfrm>
            <a:off x="2765516" y="4486265"/>
            <a:ext cx="1056000" cy="37046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schemeClr val="accent2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3264">
                    <a:lumMod val="90000"/>
                    <a:lumOff val="10000"/>
                  </a:srgbClr>
                </a:solidFill>
                <a:effectLst/>
                <a:uLnTx/>
                <a:uFillTx/>
                <a:latin typeface="TIM Sans Medium"/>
                <a:ea typeface="ＭＳ Ｐゴシック"/>
                <a:cs typeface="Arial"/>
              </a:rPr>
              <a:t>ARMADIO</a:t>
            </a:r>
          </a:p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3264">
                    <a:lumMod val="90000"/>
                    <a:lumOff val="10000"/>
                  </a:srgbClr>
                </a:solidFill>
                <a:effectLst/>
                <a:uLnTx/>
                <a:uFillTx/>
                <a:latin typeface="TIM Sans Medium"/>
                <a:ea typeface="ＭＳ Ｐゴシック"/>
                <a:cs typeface="Arial"/>
              </a:rPr>
              <a:t>RIPARTILINEA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3264">
                  <a:lumMod val="90000"/>
                  <a:lumOff val="10000"/>
                </a:srgbClr>
              </a:solidFill>
              <a:effectLst/>
              <a:uLnTx/>
              <a:uFillTx/>
              <a:latin typeface="TIM Sans Medium"/>
              <a:ea typeface="ＭＳ Ｐゴシック"/>
              <a:cs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502381" y="4487174"/>
            <a:ext cx="981543" cy="33678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schemeClr val="accent2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3264">
                    <a:lumMod val="90000"/>
                    <a:lumOff val="10000"/>
                  </a:srgbClr>
                </a:solidFill>
                <a:effectLst/>
                <a:uLnTx/>
                <a:uFillTx/>
                <a:latin typeface="TIM Sans Medium"/>
                <a:ea typeface="ＭＳ Ｐゴシック"/>
                <a:cs typeface="Arial"/>
              </a:rPr>
              <a:t>CENTRALE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3264">
                  <a:lumMod val="90000"/>
                  <a:lumOff val="10000"/>
                </a:srgbClr>
              </a:solidFill>
              <a:effectLst/>
              <a:uLnTx/>
              <a:uFillTx/>
              <a:latin typeface="TIM Sans Medium"/>
              <a:ea typeface="ＭＳ Ｐゴシック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427237" y="5560584"/>
            <a:ext cx="1320897" cy="354274"/>
            <a:chOff x="997480" y="1459970"/>
            <a:chExt cx="1916613" cy="354274"/>
          </a:xfrm>
        </p:grpSpPr>
        <p:cxnSp>
          <p:nvCxnSpPr>
            <p:cNvPr id="134" name="Connettore 1 133"/>
            <p:cNvCxnSpPr/>
            <p:nvPr/>
          </p:nvCxnSpPr>
          <p:spPr>
            <a:xfrm>
              <a:off x="997480" y="1546128"/>
              <a:ext cx="587569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1017567" y="1723265"/>
              <a:ext cx="534154" cy="0"/>
            </a:xfrm>
            <a:prstGeom prst="line">
              <a:avLst/>
            </a:prstGeom>
            <a:ln w="28575">
              <a:solidFill>
                <a:schemeClr val="accent5">
                  <a:lumMod val="10000"/>
                  <a:lumOff val="90000"/>
                </a:schemeClr>
              </a:solidFill>
            </a:ln>
            <a:effectLst>
              <a:glow rad="76200">
                <a:schemeClr val="accent5">
                  <a:lumMod val="50000"/>
                  <a:lumOff val="5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ttangolo 136"/>
            <p:cNvSpPr/>
            <p:nvPr/>
          </p:nvSpPr>
          <p:spPr>
            <a:xfrm>
              <a:off x="1636333" y="1459970"/>
              <a:ext cx="1277760" cy="19010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schemeClr val="accent2">
                  <a:alpha val="1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6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TIM Sans Medium"/>
                  <a:ea typeface="ＭＳ Ｐゴシック"/>
                  <a:cs typeface="Arial"/>
                </a:rPr>
                <a:t>RAME</a:t>
              </a:r>
            </a:p>
          </p:txBody>
        </p:sp>
        <p:sp>
          <p:nvSpPr>
            <p:cNvPr id="138" name="Rettangolo 137"/>
            <p:cNvSpPr/>
            <p:nvPr/>
          </p:nvSpPr>
          <p:spPr>
            <a:xfrm>
              <a:off x="1636333" y="1624136"/>
              <a:ext cx="1277760" cy="190108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schemeClr val="accent2">
                  <a:alpha val="1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6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TIM Sans Medium"/>
                  <a:ea typeface="ＭＳ Ｐゴシック"/>
                  <a:cs typeface="Arial"/>
                </a:rPr>
                <a:t>FIBRA OTTICA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93926" y="1014453"/>
            <a:ext cx="3115699" cy="1323440"/>
            <a:chOff x="582380" y="1000787"/>
            <a:chExt cx="2449880" cy="1323440"/>
          </a:xfrm>
        </p:grpSpPr>
        <p:sp>
          <p:nvSpPr>
            <p:cNvPr id="155" name="Rettangolo 154"/>
            <p:cNvSpPr/>
            <p:nvPr/>
          </p:nvSpPr>
          <p:spPr>
            <a:xfrm>
              <a:off x="582380" y="1000787"/>
              <a:ext cx="244988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r>
                <a:rPr kumimoji="0" lang="it-IT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82B9E6">
                      <a:lumMod val="20000"/>
                      <a:lumOff val="80000"/>
                    </a:srgbClr>
                  </a:solidFill>
                  <a:effectLst>
                    <a:glow rad="127000">
                      <a:srgbClr val="003264">
                        <a:lumMod val="25000"/>
                        <a:lumOff val="75000"/>
                      </a:srgbClr>
                    </a:glow>
                  </a:effectLst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rPr>
                <a:t>~280</a:t>
              </a:r>
              <a:r>
                <a: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82B9E6">
                      <a:lumMod val="20000"/>
                      <a:lumOff val="80000"/>
                    </a:srgbClr>
                  </a:solidFill>
                  <a:effectLst>
                    <a:glow rad="127000">
                      <a:srgbClr val="003264">
                        <a:lumMod val="25000"/>
                        <a:lumOff val="75000"/>
                      </a:srgbClr>
                    </a:glow>
                  </a:effectLst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rPr>
                <a:t>mila</a:t>
              </a:r>
            </a:p>
          </p:txBody>
        </p:sp>
        <p:sp>
          <p:nvSpPr>
            <p:cNvPr id="156" name="CasellaDiTesto 155"/>
            <p:cNvSpPr txBox="1"/>
            <p:nvPr/>
          </p:nvSpPr>
          <p:spPr>
            <a:xfrm>
              <a:off x="582380" y="2016450"/>
              <a:ext cx="2449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91"/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rPr>
                <a:t>KM FIBRA OTTICA POSATI</a:t>
              </a:r>
            </a:p>
          </p:txBody>
        </p:sp>
      </p:grpSp>
      <p:cxnSp>
        <p:nvCxnSpPr>
          <p:cNvPr id="230" name="Connettore 1 229"/>
          <p:cNvCxnSpPr/>
          <p:nvPr/>
        </p:nvCxnSpPr>
        <p:spPr>
          <a:xfrm rot="16200000">
            <a:off x="3729974" y="2227421"/>
            <a:ext cx="710959" cy="0"/>
          </a:xfrm>
          <a:prstGeom prst="line">
            <a:avLst/>
          </a:prstGeom>
          <a:ln w="28575">
            <a:solidFill>
              <a:schemeClr val="accent5">
                <a:lumMod val="10000"/>
                <a:lumOff val="90000"/>
              </a:schemeClr>
            </a:solidFill>
          </a:ln>
          <a:effectLst>
            <a:glow rad="76200">
              <a:schemeClr val="accent5">
                <a:lumMod val="50000"/>
                <a:lumOff val="50000"/>
                <a:alpha val="4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uppo 174"/>
          <p:cNvGrpSpPr/>
          <p:nvPr/>
        </p:nvGrpSpPr>
        <p:grpSpPr>
          <a:xfrm>
            <a:off x="3923363" y="1615318"/>
            <a:ext cx="422453" cy="331076"/>
            <a:chOff x="3921388" y="1505607"/>
            <a:chExt cx="422453" cy="331076"/>
          </a:xfrm>
        </p:grpSpPr>
        <p:sp>
          <p:nvSpPr>
            <p:cNvPr id="176" name="Esagono 175"/>
            <p:cNvSpPr/>
            <p:nvPr/>
          </p:nvSpPr>
          <p:spPr>
            <a:xfrm>
              <a:off x="3921388" y="1505607"/>
              <a:ext cx="422453" cy="331076"/>
            </a:xfrm>
            <a:prstGeom prst="hexagon">
              <a:avLst/>
            </a:prstGeom>
            <a:solidFill>
              <a:schemeClr val="accent5">
                <a:lumMod val="75000"/>
                <a:lumOff val="2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pic>
          <p:nvPicPr>
            <p:cNvPr id="177" name="Immagine 1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848" y="1584218"/>
              <a:ext cx="189512" cy="158089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</p:grpSp>
      <p:grpSp>
        <p:nvGrpSpPr>
          <p:cNvPr id="6" name="Gruppo 5"/>
          <p:cNvGrpSpPr/>
          <p:nvPr/>
        </p:nvGrpSpPr>
        <p:grpSpPr>
          <a:xfrm flipH="1">
            <a:off x="3407341" y="1093138"/>
            <a:ext cx="1339208" cy="1339208"/>
            <a:chOff x="7658308" y="4260608"/>
            <a:chExt cx="1473129" cy="1473129"/>
          </a:xfrm>
        </p:grpSpPr>
        <p:sp>
          <p:nvSpPr>
            <p:cNvPr id="179" name="Arco 178"/>
            <p:cNvSpPr/>
            <p:nvPr/>
          </p:nvSpPr>
          <p:spPr>
            <a:xfrm rot="13933765">
              <a:off x="7937524" y="4539824"/>
              <a:ext cx="914698" cy="914698"/>
            </a:xfrm>
            <a:prstGeom prst="arc">
              <a:avLst/>
            </a:prstGeom>
            <a:ln w="28575" cap="rnd">
              <a:solidFill>
                <a:schemeClr val="accent5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80" name="Arco 179"/>
            <p:cNvSpPr/>
            <p:nvPr/>
          </p:nvSpPr>
          <p:spPr>
            <a:xfrm rot="13933765">
              <a:off x="8082498" y="4684797"/>
              <a:ext cx="624750" cy="624750"/>
            </a:xfrm>
            <a:prstGeom prst="arc">
              <a:avLst/>
            </a:prstGeom>
            <a:ln w="28575" cap="rnd">
              <a:solidFill>
                <a:schemeClr val="accent5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81" name="Arco 180"/>
            <p:cNvSpPr/>
            <p:nvPr/>
          </p:nvSpPr>
          <p:spPr>
            <a:xfrm rot="13933765">
              <a:off x="7798016" y="4388442"/>
              <a:ext cx="1217462" cy="1217462"/>
            </a:xfrm>
            <a:prstGeom prst="arc">
              <a:avLst/>
            </a:prstGeom>
            <a:ln w="28575" cap="rnd">
              <a:solidFill>
                <a:schemeClr val="accent5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182" name="Arco 181"/>
            <p:cNvSpPr/>
            <p:nvPr/>
          </p:nvSpPr>
          <p:spPr>
            <a:xfrm rot="13933765">
              <a:off x="7658308" y="4260608"/>
              <a:ext cx="1473129" cy="1473129"/>
            </a:xfrm>
            <a:prstGeom prst="arc">
              <a:avLst/>
            </a:prstGeom>
            <a:ln w="28575" cap="rnd">
              <a:solidFill>
                <a:schemeClr val="accent5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</p:grpSp>
      <p:grpSp>
        <p:nvGrpSpPr>
          <p:cNvPr id="210" name="Gruppo 209"/>
          <p:cNvGrpSpPr/>
          <p:nvPr/>
        </p:nvGrpSpPr>
        <p:grpSpPr>
          <a:xfrm>
            <a:off x="3996114" y="2411106"/>
            <a:ext cx="246548" cy="246548"/>
            <a:chOff x="10259660" y="3213923"/>
            <a:chExt cx="246548" cy="246548"/>
          </a:xfrm>
        </p:grpSpPr>
        <p:sp>
          <p:nvSpPr>
            <p:cNvPr id="211" name="Rettangolo arrotondato 210"/>
            <p:cNvSpPr/>
            <p:nvPr/>
          </p:nvSpPr>
          <p:spPr>
            <a:xfrm>
              <a:off x="10259660" y="3213923"/>
              <a:ext cx="246548" cy="246548"/>
            </a:xfrm>
            <a:prstGeom prst="roundRect">
              <a:avLst/>
            </a:prstGeom>
            <a:solidFill>
              <a:schemeClr val="accent5">
                <a:lumMod val="75000"/>
                <a:lumOff val="25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isometricOffAxis2Right"/>
              <a:lightRig rig="threePt" dir="t"/>
            </a:scene3d>
            <a:sp3d extrusionH="50800"/>
          </p:spPr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/>
                <a:ea typeface="ＭＳ Ｐゴシック"/>
                <a:cs typeface="Arial"/>
              </a:endParaRPr>
            </a:p>
          </p:txBody>
        </p:sp>
        <p:pic>
          <p:nvPicPr>
            <p:cNvPr id="212" name="Immagine 2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190" y="3259984"/>
              <a:ext cx="159961" cy="133438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</p:grpSp>
      <p:sp>
        <p:nvSpPr>
          <p:cNvPr id="157" name="Figura a mano libera 156"/>
          <p:cNvSpPr/>
          <p:nvPr/>
        </p:nvSpPr>
        <p:spPr>
          <a:xfrm flipV="1">
            <a:off x="3235525" y="4346401"/>
            <a:ext cx="1789379" cy="1639100"/>
          </a:xfrm>
          <a:custGeom>
            <a:avLst/>
            <a:gdLst>
              <a:gd name="connsiteX0" fmla="*/ 0 w 4336130"/>
              <a:gd name="connsiteY0" fmla="*/ 2123985 h 2123985"/>
              <a:gd name="connsiteX1" fmla="*/ 2328530 w 4336130"/>
              <a:gd name="connsiteY1" fmla="*/ 1145790 h 2123985"/>
              <a:gd name="connsiteX2" fmla="*/ 4146697 w 4336130"/>
              <a:gd name="connsiteY2" fmla="*/ 103799 h 2123985"/>
              <a:gd name="connsiteX3" fmla="*/ 4189228 w 4336130"/>
              <a:gd name="connsiteY3" fmla="*/ 93167 h 2123985"/>
              <a:gd name="connsiteX0" fmla="*/ 0 w 4146697"/>
              <a:gd name="connsiteY0" fmla="*/ 2020186 h 2020186"/>
              <a:gd name="connsiteX1" fmla="*/ 2328530 w 4146697"/>
              <a:gd name="connsiteY1" fmla="*/ 1041991 h 2020186"/>
              <a:gd name="connsiteX2" fmla="*/ 4146697 w 4146697"/>
              <a:gd name="connsiteY2" fmla="*/ 0 h 2020186"/>
              <a:gd name="connsiteX0" fmla="*/ 0 w 4146697"/>
              <a:gd name="connsiteY0" fmla="*/ 2020186 h 2020186"/>
              <a:gd name="connsiteX1" fmla="*/ 2562446 w 4146697"/>
              <a:gd name="connsiteY1" fmla="*/ 1339703 h 2020186"/>
              <a:gd name="connsiteX2" fmla="*/ 4146697 w 4146697"/>
              <a:gd name="connsiteY2" fmla="*/ 0 h 2020186"/>
              <a:gd name="connsiteX0" fmla="*/ 0 w 4146697"/>
              <a:gd name="connsiteY0" fmla="*/ 2020186 h 2020186"/>
              <a:gd name="connsiteX1" fmla="*/ 2562446 w 4146697"/>
              <a:gd name="connsiteY1" fmla="*/ 1339703 h 2020186"/>
              <a:gd name="connsiteX2" fmla="*/ 4146697 w 4146697"/>
              <a:gd name="connsiteY2" fmla="*/ 0 h 2020186"/>
              <a:gd name="connsiteX0" fmla="*/ 0 w 4146697"/>
              <a:gd name="connsiteY0" fmla="*/ 2020186 h 2028701"/>
              <a:gd name="connsiteX1" fmla="*/ 2562446 w 4146697"/>
              <a:gd name="connsiteY1" fmla="*/ 1339703 h 2028701"/>
              <a:gd name="connsiteX2" fmla="*/ 4146697 w 4146697"/>
              <a:gd name="connsiteY2" fmla="*/ 0 h 2028701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186"/>
              <a:gd name="connsiteX1" fmla="*/ 4146697 w 4146697"/>
              <a:gd name="connsiteY1" fmla="*/ 0 h 2020186"/>
              <a:gd name="connsiteX0" fmla="*/ 0 w 4146697"/>
              <a:gd name="connsiteY0" fmla="*/ 2020186 h 2020217"/>
              <a:gd name="connsiteX1" fmla="*/ 4146697 w 4146697"/>
              <a:gd name="connsiteY1" fmla="*/ 0 h 202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6697" h="2020217">
                <a:moveTo>
                  <a:pt x="0" y="2020186"/>
                </a:moveTo>
                <a:cubicBezTo>
                  <a:pt x="4234538" y="2029347"/>
                  <a:pt x="375025" y="56707"/>
                  <a:pt x="4146697" y="0"/>
                </a:cubicBezTo>
              </a:path>
            </a:pathLst>
          </a:custGeom>
          <a:ln w="28575">
            <a:solidFill>
              <a:schemeClr val="accent5">
                <a:lumMod val="10000"/>
                <a:lumOff val="90000"/>
              </a:schemeClr>
            </a:solidFill>
          </a:ln>
          <a:effectLst>
            <a:glow rad="76200">
              <a:schemeClr val="accent5">
                <a:lumMod val="50000"/>
                <a:lumOff val="50000"/>
                <a:alpha val="4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 Sans"/>
              <a:ea typeface="ＭＳ Ｐゴシック"/>
              <a:cs typeface="Arial"/>
            </a:endParaRPr>
          </a:p>
        </p:txBody>
      </p:sp>
      <p:grpSp>
        <p:nvGrpSpPr>
          <p:cNvPr id="54" name="Gruppo 53"/>
          <p:cNvGrpSpPr/>
          <p:nvPr/>
        </p:nvGrpSpPr>
        <p:grpSpPr>
          <a:xfrm>
            <a:off x="8485543" y="3042364"/>
            <a:ext cx="224915" cy="1314970"/>
            <a:chOff x="5160471" y="3824826"/>
            <a:chExt cx="224915" cy="1314970"/>
          </a:xfrm>
        </p:grpSpPr>
        <p:cxnSp>
          <p:nvCxnSpPr>
            <p:cNvPr id="16" name="Connettore 1 15"/>
            <p:cNvCxnSpPr/>
            <p:nvPr/>
          </p:nvCxnSpPr>
          <p:spPr>
            <a:xfrm flipH="1">
              <a:off x="5272929" y="3824826"/>
              <a:ext cx="1" cy="13149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Immagine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71" y="4369854"/>
              <a:ext cx="224915" cy="224914"/>
            </a:xfrm>
            <a:prstGeom prst="rect">
              <a:avLst/>
            </a:prstGeom>
          </p:spPr>
        </p:pic>
      </p:grpSp>
      <p:grpSp>
        <p:nvGrpSpPr>
          <p:cNvPr id="56" name="Gruppo 55"/>
          <p:cNvGrpSpPr/>
          <p:nvPr/>
        </p:nvGrpSpPr>
        <p:grpSpPr>
          <a:xfrm>
            <a:off x="8485016" y="1226155"/>
            <a:ext cx="224915" cy="1472727"/>
            <a:chOff x="8282138" y="1151468"/>
            <a:chExt cx="224915" cy="1472727"/>
          </a:xfrm>
        </p:grpSpPr>
        <p:cxnSp>
          <p:nvCxnSpPr>
            <p:cNvPr id="165" name="Connettore 1 164"/>
            <p:cNvCxnSpPr/>
            <p:nvPr/>
          </p:nvCxnSpPr>
          <p:spPr>
            <a:xfrm flipH="1">
              <a:off x="8394595" y="1151468"/>
              <a:ext cx="1" cy="147272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Immagine 1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38" y="1775374"/>
              <a:ext cx="224915" cy="224914"/>
            </a:xfrm>
            <a:prstGeom prst="rect">
              <a:avLst/>
            </a:prstGeom>
          </p:spPr>
        </p:pic>
      </p:grpSp>
      <p:cxnSp>
        <p:nvCxnSpPr>
          <p:cNvPr id="139" name="Connettore 1 138"/>
          <p:cNvCxnSpPr/>
          <p:nvPr/>
        </p:nvCxnSpPr>
        <p:spPr>
          <a:xfrm flipH="1">
            <a:off x="4918805" y="2857103"/>
            <a:ext cx="6961864" cy="1"/>
          </a:xfrm>
          <a:prstGeom prst="line">
            <a:avLst/>
          </a:prstGeom>
          <a:ln w="22225" cap="rnd" cmpd="sng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/>
          <p:nvPr/>
        </p:nvCxnSpPr>
        <p:spPr>
          <a:xfrm>
            <a:off x="1145341" y="4274565"/>
            <a:ext cx="2182547" cy="0"/>
          </a:xfrm>
          <a:prstGeom prst="line">
            <a:avLst/>
          </a:prstGeom>
          <a:ln w="28575">
            <a:solidFill>
              <a:schemeClr val="accent5">
                <a:lumMod val="10000"/>
                <a:lumOff val="90000"/>
              </a:schemeClr>
            </a:solidFill>
          </a:ln>
          <a:effectLst>
            <a:glow rad="76200">
              <a:schemeClr val="accent5">
                <a:lumMod val="50000"/>
                <a:lumOff val="50000"/>
                <a:alpha val="49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195321" y="3002747"/>
            <a:ext cx="1635832" cy="1626844"/>
            <a:chOff x="2606672" y="2105944"/>
            <a:chExt cx="1369297" cy="1361772"/>
          </a:xfrm>
        </p:grpSpPr>
        <p:grpSp>
          <p:nvGrpSpPr>
            <p:cNvPr id="59" name="Gruppo 58"/>
            <p:cNvGrpSpPr/>
            <p:nvPr/>
          </p:nvGrpSpPr>
          <p:grpSpPr>
            <a:xfrm>
              <a:off x="2606672" y="2105944"/>
              <a:ext cx="1369297" cy="1361772"/>
              <a:chOff x="1547664" y="1463185"/>
              <a:chExt cx="1369297" cy="1361772"/>
            </a:xfrm>
          </p:grpSpPr>
          <p:sp>
            <p:nvSpPr>
              <p:cNvPr id="61" name="Rettangolo 60"/>
              <p:cNvSpPr/>
              <p:nvPr/>
            </p:nvSpPr>
            <p:spPr>
              <a:xfrm>
                <a:off x="1547664" y="1766175"/>
                <a:ext cx="720000" cy="665044"/>
              </a:xfrm>
              <a:prstGeom prst="rect">
                <a:avLst/>
              </a:prstGeom>
              <a:solidFill>
                <a:srgbClr val="11498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2027107" y="1714304"/>
                <a:ext cx="720000" cy="668108"/>
              </a:xfrm>
              <a:prstGeom prst="rect">
                <a:avLst/>
              </a:prstGeom>
              <a:solidFill>
                <a:srgbClr val="A6CBF4"/>
              </a:solidFill>
              <a:ln w="952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srgbClr val="1162A4">
                    <a:alpha val="10000"/>
                  </a:srgbClr>
                </a:outerShdw>
              </a:effectLst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1871278" y="1463185"/>
                <a:ext cx="720000" cy="720080"/>
              </a:xfrm>
              <a:prstGeom prst="rect">
                <a:avLst/>
              </a:prstGeom>
              <a:solidFill>
                <a:srgbClr val="11498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1871278" y="2104877"/>
                <a:ext cx="720000" cy="720080"/>
              </a:xfrm>
              <a:prstGeom prst="rect">
                <a:avLst/>
              </a:prstGeom>
              <a:solidFill>
                <a:srgbClr val="11498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635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1871278" y="1781731"/>
                <a:ext cx="720000" cy="720080"/>
              </a:xfrm>
              <a:prstGeom prst="rect">
                <a:avLst/>
              </a:prstGeom>
              <a:solidFill>
                <a:srgbClr val="11498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6" name="Rettangolo 65"/>
              <p:cNvSpPr/>
              <p:nvPr/>
            </p:nvSpPr>
            <p:spPr>
              <a:xfrm>
                <a:off x="2196961" y="1847636"/>
                <a:ext cx="720000" cy="702000"/>
              </a:xfrm>
              <a:prstGeom prst="rect">
                <a:avLst/>
              </a:prstGeom>
              <a:solidFill>
                <a:srgbClr val="11498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7" name="Rettangolo 66"/>
              <p:cNvSpPr/>
              <p:nvPr/>
            </p:nvSpPr>
            <p:spPr>
              <a:xfrm>
                <a:off x="2465284" y="2342278"/>
                <a:ext cx="189332" cy="189332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2259189" y="2215122"/>
                <a:ext cx="601522" cy="89413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69" name="Rettangolo 68"/>
              <p:cNvSpPr/>
              <p:nvPr/>
            </p:nvSpPr>
            <p:spPr>
              <a:xfrm>
                <a:off x="2259189" y="1912623"/>
                <a:ext cx="601522" cy="89413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2259189" y="2065023"/>
                <a:ext cx="601522" cy="89413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71" name="Rettangolo 70"/>
              <p:cNvSpPr/>
              <p:nvPr/>
            </p:nvSpPr>
            <p:spPr>
              <a:xfrm>
                <a:off x="1709835" y="1911132"/>
                <a:ext cx="720000" cy="676800"/>
              </a:xfrm>
              <a:prstGeom prst="rect">
                <a:avLst/>
              </a:prstGeom>
              <a:solidFill>
                <a:schemeClr val="accent5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</p:grpSp>
        <p:pic>
          <p:nvPicPr>
            <p:cNvPr id="60" name="Immagin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01" y="2804417"/>
              <a:ext cx="276979" cy="23105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grpSp>
        <p:nvGrpSpPr>
          <p:cNvPr id="222" name="Gruppo 221"/>
          <p:cNvGrpSpPr/>
          <p:nvPr/>
        </p:nvGrpSpPr>
        <p:grpSpPr>
          <a:xfrm>
            <a:off x="3118257" y="3713878"/>
            <a:ext cx="492411" cy="725512"/>
            <a:chOff x="943398" y="2164351"/>
            <a:chExt cx="343523" cy="506143"/>
          </a:xfrm>
        </p:grpSpPr>
        <p:pic>
          <p:nvPicPr>
            <p:cNvPr id="23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98" y="2164351"/>
              <a:ext cx="343523" cy="506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" name="Immagine 2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08" y="2421012"/>
              <a:ext cx="121971" cy="101748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</p:grpSp>
      <p:grpSp>
        <p:nvGrpSpPr>
          <p:cNvPr id="231" name="Gruppo 230"/>
          <p:cNvGrpSpPr/>
          <p:nvPr/>
        </p:nvGrpSpPr>
        <p:grpSpPr>
          <a:xfrm>
            <a:off x="4927030" y="5096278"/>
            <a:ext cx="246548" cy="897238"/>
            <a:chOff x="4937396" y="4844022"/>
            <a:chExt cx="246548" cy="897238"/>
          </a:xfrm>
        </p:grpSpPr>
        <p:cxnSp>
          <p:nvCxnSpPr>
            <p:cNvPr id="217" name="Connettore 1 216"/>
            <p:cNvCxnSpPr/>
            <p:nvPr/>
          </p:nvCxnSpPr>
          <p:spPr>
            <a:xfrm rot="16200000">
              <a:off x="4682971" y="5386066"/>
              <a:ext cx="694359" cy="0"/>
            </a:xfrm>
            <a:prstGeom prst="line">
              <a:avLst/>
            </a:prstGeom>
            <a:ln w="28575">
              <a:solidFill>
                <a:schemeClr val="accent5">
                  <a:lumMod val="10000"/>
                  <a:lumOff val="90000"/>
                </a:schemeClr>
              </a:solidFill>
            </a:ln>
            <a:effectLst>
              <a:glow rad="76200">
                <a:schemeClr val="accent5">
                  <a:lumMod val="50000"/>
                  <a:lumOff val="50000"/>
                  <a:alpha val="49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uppo 219"/>
            <p:cNvGrpSpPr/>
            <p:nvPr/>
          </p:nvGrpSpPr>
          <p:grpSpPr>
            <a:xfrm>
              <a:off x="4937396" y="4844022"/>
              <a:ext cx="246548" cy="897238"/>
              <a:chOff x="10107260" y="1152079"/>
              <a:chExt cx="246548" cy="897238"/>
            </a:xfrm>
          </p:grpSpPr>
          <p:pic>
            <p:nvPicPr>
              <p:cNvPr id="22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0764" y="1152079"/>
                <a:ext cx="128740" cy="267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1" name="Gruppo 240"/>
              <p:cNvGrpSpPr/>
              <p:nvPr/>
            </p:nvGrpSpPr>
            <p:grpSpPr>
              <a:xfrm>
                <a:off x="10107260" y="1802769"/>
                <a:ext cx="246548" cy="246548"/>
                <a:chOff x="3954342" y="2822208"/>
                <a:chExt cx="127954" cy="127954"/>
              </a:xfrm>
            </p:grpSpPr>
            <p:sp>
              <p:nvSpPr>
                <p:cNvPr id="258" name="Rettangolo arrotondato 257"/>
                <p:cNvSpPr/>
                <p:nvPr/>
              </p:nvSpPr>
              <p:spPr>
                <a:xfrm>
                  <a:off x="3954342" y="2822208"/>
                  <a:ext cx="127954" cy="127954"/>
                </a:xfrm>
                <a:prstGeom prst="roundRect">
                  <a:avLst/>
                </a:prstGeom>
                <a:solidFill>
                  <a:schemeClr val="accent5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  <a:sp3d extrusionH="50800"/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260" name="Immagine 25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8490" y="2846113"/>
                  <a:ext cx="83017" cy="69252"/>
                </a:xfrm>
                <a:prstGeom prst="rect">
                  <a:avLst/>
                </a:prstGeom>
                <a:scene3d>
                  <a:camera prst="isometricOffAxis2Right"/>
                  <a:lightRig rig="threePt" dir="t"/>
                </a:scene3d>
              </p:spPr>
            </p:pic>
          </p:grpSp>
        </p:grpSp>
      </p:grpSp>
      <p:grpSp>
        <p:nvGrpSpPr>
          <p:cNvPr id="248" name="Gruppo 247"/>
          <p:cNvGrpSpPr/>
          <p:nvPr/>
        </p:nvGrpSpPr>
        <p:grpSpPr>
          <a:xfrm>
            <a:off x="4692644" y="1014824"/>
            <a:ext cx="1552771" cy="1903512"/>
            <a:chOff x="7310046" y="4701172"/>
            <a:chExt cx="1552771" cy="1903512"/>
          </a:xfrm>
        </p:grpSpPr>
        <p:grpSp>
          <p:nvGrpSpPr>
            <p:cNvPr id="160" name="Gruppo 159"/>
            <p:cNvGrpSpPr/>
            <p:nvPr/>
          </p:nvGrpSpPr>
          <p:grpSpPr>
            <a:xfrm>
              <a:off x="7310046" y="4701172"/>
              <a:ext cx="1552771" cy="1903512"/>
              <a:chOff x="7908239" y="2130516"/>
              <a:chExt cx="2713457" cy="3326374"/>
            </a:xfrm>
          </p:grpSpPr>
          <p:sp>
            <p:nvSpPr>
              <p:cNvPr id="161" name="Rettangolo 160"/>
              <p:cNvSpPr/>
              <p:nvPr/>
            </p:nvSpPr>
            <p:spPr>
              <a:xfrm>
                <a:off x="8825356" y="2632022"/>
                <a:ext cx="1426429" cy="141512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62" name="Rettangolo 161"/>
              <p:cNvSpPr/>
              <p:nvPr/>
            </p:nvSpPr>
            <p:spPr>
              <a:xfrm>
                <a:off x="7909547" y="2704934"/>
                <a:ext cx="1426429" cy="1389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67" name="Rettangolo 166"/>
              <p:cNvSpPr/>
              <p:nvPr/>
            </p:nvSpPr>
            <p:spPr>
              <a:xfrm>
                <a:off x="7908239" y="3961132"/>
                <a:ext cx="1426430" cy="6941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71" name="Rettangolo 170"/>
              <p:cNvSpPr/>
              <p:nvPr/>
            </p:nvSpPr>
            <p:spPr>
              <a:xfrm>
                <a:off x="8862544" y="3866221"/>
                <a:ext cx="1426429" cy="69668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srgbClr val="114986">
                    <a:alpha val="10000"/>
                  </a:srgbClr>
                </a:outerShdw>
              </a:effectLst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72" name="Documento 120"/>
              <p:cNvSpPr/>
              <p:nvPr/>
            </p:nvSpPr>
            <p:spPr>
              <a:xfrm flipH="1">
                <a:off x="8560389" y="3360703"/>
                <a:ext cx="1426429" cy="138041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75"/>
                  <a:gd name="connsiteX1" fmla="*/ 21600 w 21600"/>
                  <a:gd name="connsiteY1" fmla="*/ 0 h 20875"/>
                  <a:gd name="connsiteX2" fmla="*/ 21600 w 21600"/>
                  <a:gd name="connsiteY2" fmla="*/ 17322 h 20875"/>
                  <a:gd name="connsiteX3" fmla="*/ 0 w 21600"/>
                  <a:gd name="connsiteY3" fmla="*/ 20172 h 20875"/>
                  <a:gd name="connsiteX4" fmla="*/ 0 w 21600"/>
                  <a:gd name="connsiteY4" fmla="*/ 0 h 20875"/>
                  <a:gd name="connsiteX0" fmla="*/ 0 w 21600"/>
                  <a:gd name="connsiteY0" fmla="*/ 0 h 20777"/>
                  <a:gd name="connsiteX1" fmla="*/ 21600 w 21600"/>
                  <a:gd name="connsiteY1" fmla="*/ 0 h 20777"/>
                  <a:gd name="connsiteX2" fmla="*/ 21600 w 21600"/>
                  <a:gd name="connsiteY2" fmla="*/ 17322 h 20777"/>
                  <a:gd name="connsiteX3" fmla="*/ 0 w 21600"/>
                  <a:gd name="connsiteY3" fmla="*/ 20172 h 20777"/>
                  <a:gd name="connsiteX4" fmla="*/ 0 w 21600"/>
                  <a:gd name="connsiteY4" fmla="*/ 0 h 20777"/>
                  <a:gd name="connsiteX0" fmla="*/ 0 w 21600"/>
                  <a:gd name="connsiteY0" fmla="*/ 0 h 28345"/>
                  <a:gd name="connsiteX1" fmla="*/ 21600 w 21600"/>
                  <a:gd name="connsiteY1" fmla="*/ 0 h 28345"/>
                  <a:gd name="connsiteX2" fmla="*/ 21600 w 21600"/>
                  <a:gd name="connsiteY2" fmla="*/ 17322 h 28345"/>
                  <a:gd name="connsiteX3" fmla="*/ 0 w 21600"/>
                  <a:gd name="connsiteY3" fmla="*/ 27928 h 28345"/>
                  <a:gd name="connsiteX4" fmla="*/ 0 w 21600"/>
                  <a:gd name="connsiteY4" fmla="*/ 0 h 28345"/>
                  <a:gd name="connsiteX0" fmla="*/ 0 w 21600"/>
                  <a:gd name="connsiteY0" fmla="*/ 0 h 30601"/>
                  <a:gd name="connsiteX1" fmla="*/ 21600 w 21600"/>
                  <a:gd name="connsiteY1" fmla="*/ 0 h 30601"/>
                  <a:gd name="connsiteX2" fmla="*/ 21600 w 21600"/>
                  <a:gd name="connsiteY2" fmla="*/ 17322 h 30601"/>
                  <a:gd name="connsiteX3" fmla="*/ 0 w 21600"/>
                  <a:gd name="connsiteY3" fmla="*/ 30219 h 30601"/>
                  <a:gd name="connsiteX4" fmla="*/ 0 w 21600"/>
                  <a:gd name="connsiteY4" fmla="*/ 0 h 3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30601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8512" y="8685"/>
                      <a:pt x="10800" y="33969"/>
                      <a:pt x="0" y="3021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73" name="Rettangolo 172"/>
              <p:cNvSpPr/>
              <p:nvPr/>
            </p:nvSpPr>
            <p:spPr>
              <a:xfrm>
                <a:off x="8540184" y="4030300"/>
                <a:ext cx="1426429" cy="14265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74" name="Documento 120"/>
              <p:cNvSpPr/>
              <p:nvPr/>
            </p:nvSpPr>
            <p:spPr>
              <a:xfrm flipH="1">
                <a:off x="8552531" y="2130516"/>
                <a:ext cx="1426429" cy="1380417"/>
              </a:xfrm>
              <a:prstGeom prst="rect">
                <a:avLst/>
              </a:prstGeom>
              <a:solidFill>
                <a:srgbClr val="D9D9D9"/>
              </a:solidFill>
              <a:ln w="9525" cap="flat" cmpd="sng" algn="ctr">
                <a:noFill/>
                <a:prstDash val="solid"/>
              </a:ln>
              <a:effectLst/>
              <a:scene3d>
                <a:camera prst="isometricOffAxis2Top"/>
                <a:lightRig rig="harsh" dir="t">
                  <a:rot lat="0" lon="0" rev="900000"/>
                </a:lightRig>
              </a:scene3d>
              <a:sp3d extrusionH="12700">
                <a:extrusionClr>
                  <a:srgbClr val="114986">
                    <a:lumMod val="20000"/>
                    <a:lumOff val="80000"/>
                  </a:srgbClr>
                </a:extrusionClr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78" name="Rettangolo 177"/>
              <p:cNvSpPr/>
              <p:nvPr/>
            </p:nvSpPr>
            <p:spPr>
              <a:xfrm>
                <a:off x="9195267" y="2873379"/>
                <a:ext cx="1426429" cy="20237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 cap="rnd" cmpd="sng" algn="ctr">
                <a:noFill/>
                <a:prstDash val="sysDot"/>
              </a:ln>
              <a:effectLst/>
              <a:scene3d>
                <a:camera prst="isometricOffAxis2Right"/>
                <a:lightRig rig="threePt" dir="t"/>
              </a:scene3d>
              <a:sp3d>
                <a:bevelB h="38100"/>
              </a:sp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183" name="Rettangolo 182"/>
              <p:cNvSpPr/>
              <p:nvPr/>
            </p:nvSpPr>
            <p:spPr>
              <a:xfrm>
                <a:off x="9740235" y="4441995"/>
                <a:ext cx="375095" cy="41260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Righ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grpSp>
            <p:nvGrpSpPr>
              <p:cNvPr id="185" name="Gruppo 184"/>
              <p:cNvGrpSpPr/>
              <p:nvPr/>
            </p:nvGrpSpPr>
            <p:grpSpPr>
              <a:xfrm>
                <a:off x="9608390" y="343740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91" name="Rettangolo 190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203" name="Rettangolo 202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204" name="Rettangolo 203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  <p:grpSp>
            <p:nvGrpSpPr>
              <p:cNvPr id="186" name="Gruppo 185"/>
              <p:cNvGrpSpPr/>
              <p:nvPr/>
            </p:nvGrpSpPr>
            <p:grpSpPr>
              <a:xfrm>
                <a:off x="9609529" y="3054620"/>
                <a:ext cx="613315" cy="532506"/>
                <a:chOff x="6149607" y="2290213"/>
                <a:chExt cx="340534" cy="244351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88" name="Rettangolo 187"/>
                <p:cNvSpPr/>
                <p:nvPr/>
              </p:nvSpPr>
              <p:spPr>
                <a:xfrm>
                  <a:off x="6149607" y="2390564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89" name="Rettangolo 188"/>
                <p:cNvSpPr/>
                <p:nvPr/>
              </p:nvSpPr>
              <p:spPr>
                <a:xfrm>
                  <a:off x="6251060" y="2339715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190" name="Rettangolo 189"/>
                <p:cNvSpPr/>
                <p:nvPr/>
              </p:nvSpPr>
              <p:spPr>
                <a:xfrm>
                  <a:off x="6346141" y="2290213"/>
                  <a:ext cx="144000" cy="144000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FFFFFF"/>
                  </a:solidFill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</p:grpSp>
        </p:grpSp>
        <p:grpSp>
          <p:nvGrpSpPr>
            <p:cNvPr id="247" name="Gruppo 246"/>
            <p:cNvGrpSpPr/>
            <p:nvPr/>
          </p:nvGrpSpPr>
          <p:grpSpPr>
            <a:xfrm>
              <a:off x="7482448" y="5181061"/>
              <a:ext cx="816272" cy="1167152"/>
              <a:chOff x="5046885" y="1592439"/>
              <a:chExt cx="816272" cy="1167152"/>
            </a:xfrm>
          </p:grpSpPr>
          <p:sp>
            <p:nvSpPr>
              <p:cNvPr id="205" name="Rettangolo 204"/>
              <p:cNvSpPr/>
              <p:nvPr/>
            </p:nvSpPr>
            <p:spPr>
              <a:xfrm>
                <a:off x="5046885" y="1592439"/>
                <a:ext cx="816272" cy="11671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06" name="Rettangolo 205"/>
              <p:cNvSpPr/>
              <p:nvPr/>
            </p:nvSpPr>
            <p:spPr>
              <a:xfrm>
                <a:off x="5164700" y="1970455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07" name="Rettangolo 206"/>
              <p:cNvSpPr/>
              <p:nvPr/>
            </p:nvSpPr>
            <p:spPr>
              <a:xfrm>
                <a:off x="5358401" y="2009593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08" name="Rettangolo 207"/>
              <p:cNvSpPr/>
              <p:nvPr/>
            </p:nvSpPr>
            <p:spPr>
              <a:xfrm>
                <a:off x="5565848" y="2049077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09" name="Rettangolo 208"/>
              <p:cNvSpPr/>
              <p:nvPr/>
            </p:nvSpPr>
            <p:spPr>
              <a:xfrm>
                <a:off x="5164700" y="1744380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13" name="Rettangolo 212"/>
              <p:cNvSpPr/>
              <p:nvPr/>
            </p:nvSpPr>
            <p:spPr>
              <a:xfrm>
                <a:off x="5358401" y="1773942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  <p:sp>
            <p:nvSpPr>
              <p:cNvPr id="214" name="Rettangolo 213"/>
              <p:cNvSpPr/>
              <p:nvPr/>
            </p:nvSpPr>
            <p:spPr>
              <a:xfrm>
                <a:off x="5565848" y="1814281"/>
                <a:ext cx="148413" cy="1795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/>
                  <a:ea typeface="ＭＳ Ｐゴシック"/>
                  <a:cs typeface="Arial"/>
                </a:endParaRPr>
              </a:p>
            </p:txBody>
          </p:sp>
        </p:grpSp>
      </p:grpSp>
      <p:sp>
        <p:nvSpPr>
          <p:cNvPr id="288" name="Rettangolo arrotondato 93"/>
          <p:cNvSpPr/>
          <p:nvPr/>
        </p:nvSpPr>
        <p:spPr>
          <a:xfrm>
            <a:off x="8895807" y="1856831"/>
            <a:ext cx="1530135" cy="697007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txBody>
          <a:bodyPr wrap="none" lIns="47999" tIns="47999" rIns="47999" bIns="47999" anchor="ctr">
            <a:noAutofit/>
          </a:bodyPr>
          <a:lstStyle/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copertura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4G</a:t>
            </a:r>
          </a:p>
        </p:txBody>
      </p:sp>
      <p:sp>
        <p:nvSpPr>
          <p:cNvPr id="147" name="Arrotonda angolo diagonale rettangolo 146"/>
          <p:cNvSpPr/>
          <p:nvPr/>
        </p:nvSpPr>
        <p:spPr>
          <a:xfrm>
            <a:off x="8834847" y="3224420"/>
            <a:ext cx="1817913" cy="890441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txBody>
          <a:bodyPr wrap="square" lIns="47999" tIns="47999" rIns="47999" bIns="47999" anchor="ctr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Circa  320 mila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U.I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raggiunte Settembre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2018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6249761" y="2237621"/>
            <a:ext cx="1873408" cy="360851"/>
            <a:chOff x="6188212" y="2246755"/>
            <a:chExt cx="1873407" cy="360851"/>
          </a:xfrm>
        </p:grpSpPr>
        <p:grpSp>
          <p:nvGrpSpPr>
            <p:cNvPr id="301" name="Gruppo 300"/>
            <p:cNvGrpSpPr/>
            <p:nvPr/>
          </p:nvGrpSpPr>
          <p:grpSpPr>
            <a:xfrm>
              <a:off x="6329538" y="2246755"/>
              <a:ext cx="1732081" cy="360851"/>
              <a:chOff x="6245288" y="5580015"/>
              <a:chExt cx="1732081" cy="360851"/>
            </a:xfrm>
          </p:grpSpPr>
          <p:sp>
            <p:nvSpPr>
              <p:cNvPr id="303" name="Rettangolo arrotondato 93"/>
              <p:cNvSpPr/>
              <p:nvPr/>
            </p:nvSpPr>
            <p:spPr>
              <a:xfrm flipV="1">
                <a:off x="6245288" y="5580015"/>
                <a:ext cx="1732081" cy="36085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accent5"/>
                </a:solidFill>
              </a:ln>
            </p:spPr>
            <p:txBody>
              <a:bodyPr wrap="square" lIns="252000" tIns="72000" rIns="72000" bIns="72000" anchor="ctr" anchorCtr="0">
                <a:spAutoFit/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9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endParaRPr>
              </a:p>
            </p:txBody>
          </p:sp>
          <p:sp>
            <p:nvSpPr>
              <p:cNvPr id="304" name="Rettangolo arrotondato 93"/>
              <p:cNvSpPr/>
              <p:nvPr/>
            </p:nvSpPr>
            <p:spPr>
              <a:xfrm>
                <a:off x="6245288" y="5580016"/>
                <a:ext cx="1732081" cy="360850"/>
              </a:xfrm>
              <a:prstGeom prst="round1Rect">
                <a:avLst/>
              </a:prstGeom>
              <a:noFill/>
              <a:ln w="9525">
                <a:noFill/>
              </a:ln>
            </p:spPr>
            <p:txBody>
              <a:bodyPr wrap="square" lIns="252000" tIns="72000" rIns="72000" bIns="72000" anchor="ctr" anchorCtr="0">
                <a:spAutoFit/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rPr>
                  <a:t>OLTRE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691"/>
                    </a:solidFill>
                    <a:effectLst/>
                    <a:uLnTx/>
                    <a:uFillTx/>
                    <a:latin typeface="TIM Sans"/>
                    <a:ea typeface="ＭＳ Ｐゴシック"/>
                    <a:cs typeface="Arial"/>
                  </a:rPr>
                  <a:t>75 Mb/s</a:t>
                </a:r>
              </a:p>
            </p:txBody>
          </p:sp>
        </p:grpSp>
        <p:pic>
          <p:nvPicPr>
            <p:cNvPr id="194" name="Immagin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212" y="2282201"/>
              <a:ext cx="305725" cy="30572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o 3"/>
          <p:cNvGrpSpPr/>
          <p:nvPr/>
        </p:nvGrpSpPr>
        <p:grpSpPr>
          <a:xfrm>
            <a:off x="4927030" y="3384564"/>
            <a:ext cx="246548" cy="897238"/>
            <a:chOff x="10107260" y="1152079"/>
            <a:chExt cx="246548" cy="897238"/>
          </a:xfrm>
        </p:grpSpPr>
        <p:cxnSp>
          <p:nvCxnSpPr>
            <p:cNvPr id="187" name="Connettore 1 186"/>
            <p:cNvCxnSpPr/>
            <p:nvPr/>
          </p:nvCxnSpPr>
          <p:spPr>
            <a:xfrm rot="16200000">
              <a:off x="9857954" y="1621645"/>
              <a:ext cx="694359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o 1"/>
            <p:cNvGrpSpPr/>
            <p:nvPr/>
          </p:nvGrpSpPr>
          <p:grpSpPr>
            <a:xfrm>
              <a:off x="10107260" y="1152079"/>
              <a:ext cx="246548" cy="897238"/>
              <a:chOff x="10107260" y="1152079"/>
              <a:chExt cx="246548" cy="897238"/>
            </a:xfrm>
          </p:grpSpPr>
          <p:pic>
            <p:nvPicPr>
              <p:cNvPr id="22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0764" y="1152079"/>
                <a:ext cx="128740" cy="267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9" name="Gruppo 228"/>
              <p:cNvGrpSpPr/>
              <p:nvPr/>
            </p:nvGrpSpPr>
            <p:grpSpPr>
              <a:xfrm>
                <a:off x="10107260" y="1802769"/>
                <a:ext cx="246548" cy="246548"/>
                <a:chOff x="3954342" y="2822208"/>
                <a:chExt cx="127954" cy="127954"/>
              </a:xfrm>
            </p:grpSpPr>
            <p:sp>
              <p:nvSpPr>
                <p:cNvPr id="234" name="Rettangolo arrotondato 233"/>
                <p:cNvSpPr/>
                <p:nvPr/>
              </p:nvSpPr>
              <p:spPr>
                <a:xfrm>
                  <a:off x="3954342" y="2822208"/>
                  <a:ext cx="127954" cy="127954"/>
                </a:xfrm>
                <a:prstGeom prst="roundRect">
                  <a:avLst/>
                </a:prstGeom>
                <a:solidFill>
                  <a:schemeClr val="accent5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scene3d>
                  <a:camera prst="isometricOffAxis2Right"/>
                  <a:lightRig rig="threePt" dir="t"/>
                </a:scene3d>
                <a:sp3d extrusionH="50800"/>
              </p:spPr>
              <p:txBody>
                <a:bodyPr rtlCol="0" anchor="ctr"/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ranklin Gothic Demi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235" name="Immagine 2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8490" y="2846113"/>
                  <a:ext cx="83017" cy="69252"/>
                </a:xfrm>
                <a:prstGeom prst="rect">
                  <a:avLst/>
                </a:prstGeom>
                <a:scene3d>
                  <a:camera prst="isometricOffAxis2Right"/>
                  <a:lightRig rig="threePt" dir="t"/>
                </a:scene3d>
              </p:spPr>
            </p:pic>
          </p:grpSp>
        </p:grpSp>
      </p:grpSp>
      <p:grpSp>
        <p:nvGrpSpPr>
          <p:cNvPr id="9" name="Gruppo 8"/>
          <p:cNvGrpSpPr/>
          <p:nvPr/>
        </p:nvGrpSpPr>
        <p:grpSpPr>
          <a:xfrm>
            <a:off x="10425941" y="3082228"/>
            <a:ext cx="1704851" cy="1153084"/>
            <a:chOff x="10425942" y="3321315"/>
            <a:chExt cx="1704850" cy="1153084"/>
          </a:xfrm>
        </p:grpSpPr>
        <p:sp>
          <p:nvSpPr>
            <p:cNvPr id="199" name="Rettangolo 198"/>
            <p:cNvSpPr/>
            <p:nvPr/>
          </p:nvSpPr>
          <p:spPr>
            <a:xfrm>
              <a:off x="10425942" y="3321315"/>
              <a:ext cx="147569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endParaRPr kumimoji="0" lang="it-IT" sz="4400" b="0" i="0" u="none" strike="noStrike" kern="0" cap="none" spc="-50" normalizeH="0" baseline="0" noProof="0" dirty="0">
                <a:ln>
                  <a:noFill/>
                </a:ln>
                <a:solidFill>
                  <a:srgbClr val="003264">
                    <a:lumMod val="75000"/>
                    <a:lumOff val="25000"/>
                  </a:srgbClr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00" name="Rettangolo 199"/>
            <p:cNvSpPr/>
            <p:nvPr/>
          </p:nvSpPr>
          <p:spPr>
            <a:xfrm>
              <a:off x="10683967" y="4012734"/>
              <a:ext cx="14468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rPr>
                <a:t>Unità Immobiliari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rPr>
                <a:t>Passed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3264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0346912" y="5079342"/>
            <a:ext cx="1919690" cy="977954"/>
            <a:chOff x="10495229" y="5150528"/>
            <a:chExt cx="1512797" cy="977954"/>
          </a:xfrm>
        </p:grpSpPr>
        <p:sp>
          <p:nvSpPr>
            <p:cNvPr id="202" name="Rettangolo 201"/>
            <p:cNvSpPr/>
            <p:nvPr/>
          </p:nvSpPr>
          <p:spPr>
            <a:xfrm>
              <a:off x="10495229" y="5789928"/>
              <a:ext cx="13371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endParaRPr>
            </a:p>
          </p:txBody>
        </p:sp>
        <p:sp>
          <p:nvSpPr>
            <p:cNvPr id="215" name="Rettangolo 214"/>
            <p:cNvSpPr/>
            <p:nvPr/>
          </p:nvSpPr>
          <p:spPr>
            <a:xfrm>
              <a:off x="10745600" y="5150528"/>
              <a:ext cx="1262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r>
                <a:rPr lang="it-IT" sz="4000" kern="0" spc="-50" dirty="0">
                  <a:solidFill>
                    <a:srgbClr val="003264"/>
                  </a:solidFill>
                  <a:latin typeface="TIM Sans Heavy" panose="02020503040602060503" pitchFamily="18" charset="0"/>
                  <a:ea typeface="ＭＳ Ｐゴシック"/>
                  <a:cs typeface="Arial"/>
                </a:rPr>
                <a:t>75</a:t>
              </a:r>
              <a:r>
                <a:rPr kumimoji="0" lang="it-IT" sz="4000" b="0" i="0" u="none" strike="noStrike" kern="0" cap="none" spc="-50" normalizeH="0" baseline="0" noProof="0" dirty="0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rPr>
                <a:t>%</a:t>
              </a:r>
            </a:p>
          </p:txBody>
        </p:sp>
      </p:grpSp>
      <p:sp>
        <p:nvSpPr>
          <p:cNvPr id="227" name="Arrotonda angolo diagonale rettangolo 226"/>
          <p:cNvSpPr/>
          <p:nvPr/>
        </p:nvSpPr>
        <p:spPr>
          <a:xfrm>
            <a:off x="8852265" y="4993542"/>
            <a:ext cx="1756953" cy="85638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txBody>
          <a:bodyPr wrap="square" lIns="47999" tIns="47999" rIns="47999" bIns="47999" anchor="ctr">
            <a:spAutoFit/>
          </a:bodyPr>
          <a:lstStyle/>
          <a:p>
            <a:pPr lvl="0" algn="ctr">
              <a:defRPr/>
            </a:pPr>
            <a:r>
              <a:rPr lang="it-IT" sz="1600" b="1" kern="0" dirty="0">
                <a:solidFill>
                  <a:srgbClr val="0070C0"/>
                </a:solidFill>
              </a:rPr>
              <a:t>Circa  42 mila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Unità Immobiliari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004691"/>
                </a:solidFill>
                <a:latin typeface="TIM Sans"/>
                <a:ea typeface="ＭＳ Ｐゴシック"/>
                <a:cs typeface="Arial"/>
              </a:rPr>
              <a:t>Settembre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2018</a:t>
            </a:r>
          </a:p>
        </p:txBody>
      </p:sp>
      <p:grpSp>
        <p:nvGrpSpPr>
          <p:cNvPr id="228" name="Gruppo 227"/>
          <p:cNvGrpSpPr/>
          <p:nvPr/>
        </p:nvGrpSpPr>
        <p:grpSpPr>
          <a:xfrm>
            <a:off x="8469407" y="4765585"/>
            <a:ext cx="224915" cy="1314970"/>
            <a:chOff x="5160471" y="3824826"/>
            <a:chExt cx="224915" cy="1314970"/>
          </a:xfrm>
        </p:grpSpPr>
        <p:cxnSp>
          <p:nvCxnSpPr>
            <p:cNvPr id="232" name="Connettore 1 231"/>
            <p:cNvCxnSpPr/>
            <p:nvPr/>
          </p:nvCxnSpPr>
          <p:spPr>
            <a:xfrm flipH="1">
              <a:off x="5272929" y="3824826"/>
              <a:ext cx="1" cy="13149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3" name="Immagine 2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471" y="4369854"/>
              <a:ext cx="224915" cy="224914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10334167" y="1712126"/>
            <a:ext cx="1981883" cy="940634"/>
            <a:chOff x="10140808" y="1716555"/>
            <a:chExt cx="1981882" cy="940634"/>
          </a:xfrm>
        </p:grpSpPr>
        <p:sp>
          <p:nvSpPr>
            <p:cNvPr id="242" name="Rettangolo 241"/>
            <p:cNvSpPr/>
            <p:nvPr/>
          </p:nvSpPr>
          <p:spPr>
            <a:xfrm>
              <a:off x="10140808" y="1716555"/>
              <a:ext cx="1981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r>
                <a:rPr kumimoji="0" lang="it-IT" sz="4000" b="1" i="0" u="none" strike="noStrike" kern="0" cap="none" spc="-50" normalizeH="0" baseline="0" noProof="0" dirty="0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 Heavy" panose="02020503040602060503" pitchFamily="18" charset="0"/>
                  <a:ea typeface="ＭＳ Ｐゴシック"/>
                  <a:cs typeface="Arial"/>
                </a:rPr>
                <a:t>98,7</a:t>
              </a:r>
              <a:r>
                <a:rPr kumimoji="0" lang="it-IT" sz="4000" b="1" i="0" u="none" strike="noStrike" kern="0" cap="none" spc="-50" normalizeH="0" baseline="0" noProof="0" dirty="0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rPr>
                <a:t>%</a:t>
              </a:r>
            </a:p>
          </p:txBody>
        </p:sp>
        <p:sp>
          <p:nvSpPr>
            <p:cNvPr id="243" name="Rettangolo 242"/>
            <p:cNvSpPr/>
            <p:nvPr/>
          </p:nvSpPr>
          <p:spPr>
            <a:xfrm>
              <a:off x="10392219" y="2318635"/>
              <a:ext cx="13371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0028"/>
                </a:buClr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264"/>
                  </a:solidFill>
                  <a:effectLst/>
                  <a:uLnTx/>
                  <a:uFillTx/>
                  <a:latin typeface="TIM Sans"/>
                  <a:ea typeface="ＭＳ Ｐゴシック"/>
                  <a:cs typeface="Arial"/>
                </a:rPr>
                <a:t>popolazione</a:t>
              </a:r>
            </a:p>
          </p:txBody>
        </p:sp>
      </p:grpSp>
      <p:cxnSp>
        <p:nvCxnSpPr>
          <p:cNvPr id="244" name="Connettore 1 243"/>
          <p:cNvCxnSpPr/>
          <p:nvPr/>
        </p:nvCxnSpPr>
        <p:spPr>
          <a:xfrm flipH="1">
            <a:off x="4918805" y="4554297"/>
            <a:ext cx="6961864" cy="1"/>
          </a:xfrm>
          <a:prstGeom prst="line">
            <a:avLst/>
          </a:prstGeom>
          <a:ln w="22225" cap="rnd" cmpd="sng">
            <a:solidFill>
              <a:schemeClr val="bg1">
                <a:lumMod val="6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ttangolo 169"/>
          <p:cNvSpPr/>
          <p:nvPr/>
        </p:nvSpPr>
        <p:spPr>
          <a:xfrm>
            <a:off x="6300148" y="729996"/>
            <a:ext cx="1868956" cy="1384995"/>
          </a:xfrm>
          <a:prstGeom prst="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schemeClr val="accent5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 Heavy" panose="02020503040602060503" pitchFamily="18" charset="0"/>
                <a:ea typeface="ＭＳ Ｐゴシック"/>
                <a:cs typeface="Arial"/>
              </a:rPr>
              <a:t>4G, 4G+ e 4,5G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TIM Sans Medium"/>
              <a:ea typeface="ＭＳ Ｐゴシック"/>
              <a:cs typeface="Arial"/>
            </a:endParaRPr>
          </a:p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4th GENERATION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LONG TERM EVOLUTION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TIM Sans Heavy" panose="02020503040602060503" pitchFamily="18" charset="0"/>
              <a:ea typeface="ＭＳ Ｐゴシック"/>
              <a:cs typeface="Arial"/>
            </a:endParaRPr>
          </a:p>
        </p:txBody>
      </p:sp>
      <p:sp>
        <p:nvSpPr>
          <p:cNvPr id="192" name="Arrotonda angolo diagonale rettangolo 191"/>
          <p:cNvSpPr/>
          <p:nvPr/>
        </p:nvSpPr>
        <p:spPr>
          <a:xfrm>
            <a:off x="8895807" y="586534"/>
            <a:ext cx="3147901" cy="1101994"/>
          </a:xfrm>
          <a:prstGeom prst="round2DiagRect">
            <a:avLst/>
          </a:prstGeom>
          <a:noFill/>
          <a:ln w="9525" cap="rnd">
            <a:solidFill>
              <a:schemeClr val="accent5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A settembre 2018 la rete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4G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è disponibile in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289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Comuni, di cui </a:t>
            </a:r>
            <a:r>
              <a:rPr lang="it-IT" sz="1200" b="1" dirty="0">
                <a:solidFill>
                  <a:srgbClr val="004691"/>
                </a:solidFill>
                <a:latin typeface="TIM Sans"/>
                <a:ea typeface="ＭＳ Ｐゴシック"/>
                <a:cs typeface="Arial"/>
              </a:rPr>
              <a:t>6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0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comuni con rete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4G+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con velocità fino a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225 Mb/s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ed </a:t>
            </a:r>
            <a:r>
              <a:rPr lang="it-IT" sz="1200" b="1" dirty="0">
                <a:solidFill>
                  <a:srgbClr val="004691"/>
                </a:solidFill>
                <a:latin typeface="TIM Sans"/>
                <a:ea typeface="ＭＳ Ｐゴシック"/>
                <a:cs typeface="Arial"/>
              </a:rPr>
              <a:t>1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Comune (Tortoreto)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co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n velocità  fino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a 300 Mb/s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.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91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TIM Sans"/>
              <a:ea typeface="ＭＳ Ｐゴシック"/>
              <a:cs typeface="Arial"/>
            </a:endParaRPr>
          </a:p>
        </p:txBody>
      </p:sp>
      <p:sp>
        <p:nvSpPr>
          <p:cNvPr id="193" name="Rettangolo 192"/>
          <p:cNvSpPr/>
          <p:nvPr/>
        </p:nvSpPr>
        <p:spPr>
          <a:xfrm>
            <a:off x="10515589" y="3162058"/>
            <a:ext cx="1822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0028"/>
              </a:buClr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-50" normalizeH="0" baseline="0" noProof="0" dirty="0">
                <a:ln>
                  <a:noFill/>
                </a:ln>
                <a:solidFill>
                  <a:srgbClr val="003264"/>
                </a:solidFill>
                <a:effectLst/>
                <a:uLnTx/>
                <a:uFillTx/>
                <a:latin typeface="TIM Sans Heavy" panose="02020503040602060503" pitchFamily="18" charset="0"/>
                <a:ea typeface="ＭＳ Ｐゴシック"/>
                <a:cs typeface="Arial"/>
              </a:rPr>
              <a:t>62%</a:t>
            </a:r>
          </a:p>
        </p:txBody>
      </p:sp>
      <p:sp>
        <p:nvSpPr>
          <p:cNvPr id="201" name="Rettangolo 200"/>
          <p:cNvSpPr/>
          <p:nvPr/>
        </p:nvSpPr>
        <p:spPr>
          <a:xfrm>
            <a:off x="10691226" y="5651516"/>
            <a:ext cx="1446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0028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3264"/>
                </a:solidFill>
                <a:effectLst/>
                <a:uLnTx/>
                <a:uFillTx/>
                <a:latin typeface="TIM Sans"/>
                <a:ea typeface="ＭＳ Ｐゴシック"/>
                <a:cs typeface="Arial"/>
              </a:rPr>
              <a:t>Unità Immobiliari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78A0708-D4CC-4C59-8379-838D2B912533}"/>
              </a:ext>
            </a:extLst>
          </p:cNvPr>
          <p:cNvSpPr/>
          <p:nvPr/>
        </p:nvSpPr>
        <p:spPr>
          <a:xfrm>
            <a:off x="10691927" y="4823526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rgbClr val="960028"/>
              </a:buClr>
              <a:defRPr/>
            </a:pPr>
            <a:r>
              <a:rPr lang="it-IT" sz="2000" b="1" kern="0" dirty="0">
                <a:solidFill>
                  <a:srgbClr val="003264"/>
                </a:solidFill>
              </a:rPr>
              <a:t>PESCARA</a:t>
            </a:r>
          </a:p>
        </p:txBody>
      </p:sp>
    </p:spTree>
    <p:extLst>
      <p:ext uri="{BB962C8B-B14F-4D97-AF65-F5344CB8AC3E}">
        <p14:creationId xmlns:p14="http://schemas.microsoft.com/office/powerpoint/2010/main" val="188870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4879" y="149401"/>
            <a:ext cx="11279717" cy="355600"/>
          </a:xfrm>
        </p:spPr>
        <p:txBody>
          <a:bodyPr/>
          <a:lstStyle/>
          <a:p>
            <a:r>
              <a:rPr lang="it-IT" sz="2400" dirty="0"/>
              <a:t>Rete in Fibra: Programma di lavoro TIM 2019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A2E7005-7185-40ED-A6B7-38B4BD5238A5}"/>
              </a:ext>
            </a:extLst>
          </p:cNvPr>
          <p:cNvGrpSpPr/>
          <p:nvPr/>
        </p:nvGrpSpPr>
        <p:grpSpPr>
          <a:xfrm>
            <a:off x="7833025" y="220521"/>
            <a:ext cx="284796" cy="3982998"/>
            <a:chOff x="7833025" y="220521"/>
            <a:chExt cx="284796" cy="3982998"/>
          </a:xfrm>
        </p:grpSpPr>
        <p:cxnSp>
          <p:nvCxnSpPr>
            <p:cNvPr id="165" name="Connettore 1 164"/>
            <p:cNvCxnSpPr>
              <a:cxnSpLocks/>
            </p:cNvCxnSpPr>
            <p:nvPr/>
          </p:nvCxnSpPr>
          <p:spPr>
            <a:xfrm>
              <a:off x="7975423" y="220521"/>
              <a:ext cx="0" cy="39829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Immagine 1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025" y="2071649"/>
              <a:ext cx="284796" cy="275060"/>
            </a:xfrm>
            <a:prstGeom prst="rect">
              <a:avLst/>
            </a:prstGeom>
          </p:spPr>
        </p:pic>
      </p:grpSp>
      <p:sp>
        <p:nvSpPr>
          <p:cNvPr id="202" name="Rettangolo 201"/>
          <p:cNvSpPr/>
          <p:nvPr/>
        </p:nvSpPr>
        <p:spPr>
          <a:xfrm>
            <a:off x="9977824" y="5663317"/>
            <a:ext cx="1696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0028"/>
              </a:buClr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 Sans"/>
              <a:ea typeface="ＭＳ Ｐゴシック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4879" y="1361760"/>
            <a:ext cx="5391987" cy="14619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lvl="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700" b="1" dirty="0">
                <a:solidFill>
                  <a:srgbClr val="004691"/>
                </a:solidFill>
              </a:rPr>
              <a:t>72 aree di centrale realizzate</a:t>
            </a:r>
          </a:p>
          <a:p>
            <a:pPr marL="285750" lvl="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700" b="1" dirty="0">
                <a:solidFill>
                  <a:srgbClr val="004691"/>
                </a:solidFill>
              </a:rPr>
              <a:t>2.134 Armadi realizzati in fibra in 61 Comuni:</a:t>
            </a:r>
          </a:p>
          <a:p>
            <a:pPr lvl="0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4691"/>
                </a:solidFill>
              </a:rPr>
              <a:t>         di cui 1.841 Armadi attivi vendibili in  31 Comuni</a:t>
            </a:r>
          </a:p>
          <a:p>
            <a:pPr marL="285750" lvl="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004691"/>
                </a:solidFill>
              </a:rPr>
              <a:t>circa 42.000 Unita Immobiliari connesse in FTTH a Pescara</a:t>
            </a:r>
          </a:p>
          <a:p>
            <a:pPr lvl="0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700" b="1" dirty="0">
                <a:solidFill>
                  <a:srgbClr val="004691"/>
                </a:solidFill>
              </a:rPr>
              <a:t> </a:t>
            </a:r>
          </a:p>
        </p:txBody>
      </p:sp>
      <p:sp>
        <p:nvSpPr>
          <p:cNvPr id="98" name="Arrotonda angolo diagonale rettangolo 97"/>
          <p:cNvSpPr/>
          <p:nvPr/>
        </p:nvSpPr>
        <p:spPr>
          <a:xfrm>
            <a:off x="346254" y="943583"/>
            <a:ext cx="5373948" cy="1800000"/>
          </a:xfrm>
          <a:prstGeom prst="round2DiagRect">
            <a:avLst/>
          </a:prstGeom>
          <a:noFill/>
          <a:ln w="28575" cap="rnd">
            <a:solidFill>
              <a:schemeClr val="accent5"/>
            </a:solidFill>
            <a:prstDash val="solid"/>
            <a:rou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691"/>
              </a:solidFill>
              <a:effectLst/>
              <a:uLnTx/>
              <a:uFillTx/>
              <a:latin typeface="TIM Sans"/>
              <a:ea typeface="ＭＳ Ｐゴシック"/>
              <a:cs typeface="Arial"/>
            </a:endParaRPr>
          </a:p>
        </p:txBody>
      </p:sp>
      <p:sp>
        <p:nvSpPr>
          <p:cNvPr id="100" name="Arrotonda angolo diagonale rettangolo 99"/>
          <p:cNvSpPr/>
          <p:nvPr/>
        </p:nvSpPr>
        <p:spPr>
          <a:xfrm>
            <a:off x="8252965" y="4361965"/>
            <a:ext cx="3689652" cy="208225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txBody>
          <a:bodyPr wrap="square" lIns="47999" tIns="47999" rIns="47999" bIns="47999" anchor="ctr">
            <a:spAutoFit/>
          </a:bodyPr>
          <a:lstStyle/>
          <a:p>
            <a:pPr algn="ctr">
              <a:defRPr/>
            </a:pPr>
            <a:r>
              <a:rPr lang="it-IT" kern="0" spc="-50" dirty="0">
                <a:solidFill>
                  <a:srgbClr val="003264"/>
                </a:solidFill>
                <a:latin typeface="TIM Sans Heavy" panose="02020503040602060503" pitchFamily="18" charset="0"/>
              </a:rPr>
              <a:t>Progetto TIM FTTH Pescara</a:t>
            </a:r>
          </a:p>
          <a:p>
            <a:pPr>
              <a:defRPr/>
            </a:pPr>
            <a:endParaRPr lang="it-IT" sz="1400" kern="0" dirty="0">
              <a:solidFill>
                <a:srgbClr val="004691"/>
              </a:solidFill>
              <a:latin typeface="TIM Sans"/>
              <a:ea typeface="ＭＳ Ｐゴシック"/>
              <a:cs typeface="Arial"/>
            </a:endParaRPr>
          </a:p>
          <a:p>
            <a:pPr algn="just">
              <a:defRPr/>
            </a:pPr>
            <a:r>
              <a:rPr lang="it-IT" sz="1400" kern="0" dirty="0">
                <a:solidFill>
                  <a:srgbClr val="004691"/>
                </a:solidFill>
              </a:rPr>
              <a:t>Prosecuzione delle realizzazioni FTTH, per traguardare oltre 45.000 Unità Immobiliari connesse FTTH, e raggiungere una copertura comunale maggiore dell’80%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sz="1400" kern="0" dirty="0">
              <a:solidFill>
                <a:srgbClr val="004691"/>
              </a:solidFill>
            </a:endParaRPr>
          </a:p>
        </p:txBody>
      </p:sp>
      <p:sp>
        <p:nvSpPr>
          <p:cNvPr id="105" name="Arrotonda angolo diagonale rettangolo 104"/>
          <p:cNvSpPr/>
          <p:nvPr/>
        </p:nvSpPr>
        <p:spPr>
          <a:xfrm>
            <a:off x="8240356" y="220521"/>
            <a:ext cx="3702261" cy="398299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it-IT" kern="0" spc="-50" dirty="0">
                <a:solidFill>
                  <a:srgbClr val="003264"/>
                </a:solidFill>
                <a:latin typeface="TIM Sans Heavy" panose="02020503040602060503" pitchFamily="18" charset="0"/>
              </a:rPr>
              <a:t>Progetto TIM con </a:t>
            </a:r>
            <a:br>
              <a:rPr lang="it-IT" kern="0" spc="-50" dirty="0">
                <a:solidFill>
                  <a:srgbClr val="003264"/>
                </a:solidFill>
                <a:latin typeface="TIM Sans Heavy" panose="02020503040602060503" pitchFamily="18" charset="0"/>
              </a:rPr>
            </a:br>
            <a:r>
              <a:rPr lang="it-IT" kern="0" spc="-50" dirty="0">
                <a:solidFill>
                  <a:srgbClr val="003264"/>
                </a:solidFill>
                <a:latin typeface="TIM Sans Heavy" panose="02020503040602060503" pitchFamily="18" charset="0"/>
              </a:rPr>
              <a:t> Modello Diretto </a:t>
            </a:r>
            <a:r>
              <a:rPr lang="it-IT" kern="0" spc="-50" dirty="0" err="1">
                <a:solidFill>
                  <a:srgbClr val="003264"/>
                </a:solidFill>
                <a:latin typeface="TIM Sans Heavy" panose="02020503040602060503" pitchFamily="18" charset="0"/>
              </a:rPr>
              <a:t>Infratel</a:t>
            </a:r>
            <a:endParaRPr lang="it-IT" kern="0" spc="-50" dirty="0">
              <a:solidFill>
                <a:srgbClr val="003264"/>
              </a:solidFill>
              <a:latin typeface="TIM Sans Heavy" panose="02020503040602060503" pitchFamily="18" charset="0"/>
            </a:endParaRPr>
          </a:p>
          <a:p>
            <a:pPr algn="just">
              <a:defRPr/>
            </a:pPr>
            <a:endParaRPr lang="it-IT" sz="1400" kern="0" spc="-50" dirty="0">
              <a:solidFill>
                <a:srgbClr val="003264"/>
              </a:solidFill>
              <a:latin typeface="TIM Sans Heavy" panose="02020503040602060503" pitchFamily="18" charset="0"/>
            </a:endParaRPr>
          </a:p>
          <a:p>
            <a:pPr lvl="0" algn="just">
              <a:defRPr/>
            </a:pPr>
            <a:r>
              <a:rPr lang="it-IT" sz="1400" dirty="0">
                <a:solidFill>
                  <a:srgbClr val="004691"/>
                </a:solidFill>
              </a:rPr>
              <a:t>Attivazione di </a:t>
            </a:r>
            <a:r>
              <a:rPr lang="it-IT" sz="1400" dirty="0">
                <a:solidFill>
                  <a:srgbClr val="FF0000"/>
                </a:solidFill>
              </a:rPr>
              <a:t>569</a:t>
            </a:r>
            <a:r>
              <a:rPr lang="it-IT" sz="1400" dirty="0">
                <a:solidFill>
                  <a:srgbClr val="004691"/>
                </a:solidFill>
              </a:rPr>
              <a:t> Armadi in </a:t>
            </a:r>
            <a:r>
              <a:rPr lang="it-IT" sz="1400" dirty="0">
                <a:solidFill>
                  <a:srgbClr val="FF0000"/>
                </a:solidFill>
              </a:rPr>
              <a:t>96</a:t>
            </a:r>
            <a:r>
              <a:rPr lang="it-IT" sz="1400" dirty="0">
                <a:solidFill>
                  <a:srgbClr val="004691"/>
                </a:solidFill>
              </a:rPr>
              <a:t>  comuni (di cui 89 di nuova copertura), utilizzando le infrastrutture realizzate da </a:t>
            </a:r>
            <a:r>
              <a:rPr lang="it-IT" sz="1400" dirty="0" err="1">
                <a:solidFill>
                  <a:srgbClr val="004691"/>
                </a:solidFill>
              </a:rPr>
              <a:t>Infratel</a:t>
            </a:r>
            <a:r>
              <a:rPr lang="it-IT" sz="1400" dirty="0">
                <a:solidFill>
                  <a:srgbClr val="004691"/>
                </a:solidFill>
              </a:rPr>
              <a:t>.</a:t>
            </a:r>
          </a:p>
          <a:p>
            <a:pPr lvl="0" algn="just">
              <a:defRPr/>
            </a:pPr>
            <a:endParaRPr lang="it-IT" sz="1400" dirty="0">
              <a:solidFill>
                <a:srgbClr val="004691"/>
              </a:solidFill>
            </a:endParaRPr>
          </a:p>
          <a:p>
            <a:pPr lvl="0" algn="just">
              <a:defRPr/>
            </a:pPr>
            <a:r>
              <a:rPr lang="it-IT" sz="1400" dirty="0">
                <a:solidFill>
                  <a:srgbClr val="004691"/>
                </a:solidFill>
              </a:rPr>
              <a:t>Tali interventi, per circa 78.000 Unità immobiliari, contribuiscono ad incrementare la copertura regionale dal 62,2 %  </a:t>
            </a:r>
            <a:r>
              <a:rPr lang="it-IT" sz="1400" b="1" dirty="0">
                <a:solidFill>
                  <a:srgbClr val="FF0000"/>
                </a:solidFill>
              </a:rPr>
              <a:t>al 77,4% di Unità Immobiliari </a:t>
            </a:r>
          </a:p>
          <a:p>
            <a:pPr lvl="0" algn="just">
              <a:defRPr/>
            </a:pPr>
            <a:endParaRPr lang="it-IT" sz="14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it-IT" sz="1400" kern="0" dirty="0">
                <a:solidFill>
                  <a:srgbClr val="004691"/>
                </a:solidFill>
              </a:rPr>
              <a:t>Già avviate le attività di progettazione; progressivo completamento dei lavori  coerentemente al completamento della realizzazione delle infrastrutture </a:t>
            </a:r>
            <a:r>
              <a:rPr lang="it-IT" sz="1400" kern="0" dirty="0" err="1">
                <a:solidFill>
                  <a:srgbClr val="004691"/>
                </a:solidFill>
              </a:rPr>
              <a:t>Infratel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226362" y="990295"/>
            <a:ext cx="3750964" cy="400110"/>
          </a:xfrm>
          <a:prstGeom prst="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schemeClr val="accent5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60028"/>
              </a:buClr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rPr>
              <a:t>Situazione</a:t>
            </a:r>
            <a:r>
              <a:rPr lang="en-US" sz="2000" dirty="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rPr>
              <a:t> TIM 30-9-2018</a:t>
            </a:r>
            <a:endParaRPr lang="en-US" sz="2000" kern="0" spc="-50" dirty="0">
              <a:solidFill>
                <a:srgbClr val="FF0000"/>
              </a:solidFill>
              <a:latin typeface="TIM Sans Heavy" panose="02020503040602060503" pitchFamily="18" charset="0"/>
              <a:ea typeface="ＭＳ Ｐゴシック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46122" y="4356212"/>
            <a:ext cx="164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spc="-50" baseline="30000" dirty="0">
                <a:solidFill>
                  <a:srgbClr val="003264"/>
                </a:solidFill>
                <a:latin typeface="TIM Sans Heavy" panose="02020503040602060503" pitchFamily="18" charset="0"/>
              </a:rPr>
              <a:t>(*) </a:t>
            </a:r>
            <a:r>
              <a:rPr lang="en-US" kern="0" spc="-50" baseline="30000" dirty="0" err="1">
                <a:solidFill>
                  <a:srgbClr val="003264"/>
                </a:solidFill>
                <a:latin typeface="TIM Sans Heavy" panose="02020503040602060503" pitchFamily="18" charset="0"/>
              </a:rPr>
              <a:t>Dati</a:t>
            </a:r>
            <a:r>
              <a:rPr lang="en-US" kern="0" spc="-50" baseline="30000" dirty="0">
                <a:solidFill>
                  <a:srgbClr val="003264"/>
                </a:solidFill>
                <a:latin typeface="TIM Sans Heavy" panose="02020503040602060503" pitchFamily="18" charset="0"/>
              </a:rPr>
              <a:t> al 30/09/2018</a:t>
            </a:r>
            <a:endParaRPr lang="it-IT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43006D5-BD9B-456C-816D-FF6165FF0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290" y="2932167"/>
            <a:ext cx="4334513" cy="3511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1905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01B93B1-88D0-4AA5-A652-6FBC9DD04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/>
          <a:stretch/>
        </p:blipFill>
        <p:spPr bwMode="auto">
          <a:xfrm>
            <a:off x="5985134" y="2446276"/>
            <a:ext cx="1361798" cy="103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Connettore 1 164">
            <a:extLst>
              <a:ext uri="{FF2B5EF4-FFF2-40B4-BE49-F238E27FC236}">
                <a16:creationId xmlns:a16="http://schemas.microsoft.com/office/drawing/2014/main" id="{8821CED4-3FF1-48BB-9D32-6C769B4FBE15}"/>
              </a:ext>
            </a:extLst>
          </p:cNvPr>
          <p:cNvCxnSpPr>
            <a:cxnSpLocks/>
          </p:cNvCxnSpPr>
          <p:nvPr/>
        </p:nvCxnSpPr>
        <p:spPr>
          <a:xfrm>
            <a:off x="7975423" y="4356212"/>
            <a:ext cx="0" cy="1985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7859FDED-C1A9-494C-A083-E5FCC673B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30" y="5244326"/>
            <a:ext cx="284796" cy="2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674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57874FF7-5142-43B7-B697-5AE11C762718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D39F4138-B6F5-43FC-9E77-FB24300A3FCD}"/>
    </a:ext>
  </a:extLst>
</a:theme>
</file>

<file path=ppt/theme/theme3.xml><?xml version="1.0" encoding="utf-8"?>
<a:theme xmlns:a="http://schemas.openxmlformats.org/drawingml/2006/main" name="Master - Cover 3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5A06C536-DCCB-423C-A822-E133DB3FBDAC}"/>
    </a:ext>
  </a:extLst>
</a:theme>
</file>

<file path=ppt/theme/theme4.xml><?xml version="1.0" encoding="utf-8"?>
<a:theme xmlns:a="http://schemas.openxmlformats.org/drawingml/2006/main" name="Master - Cover 4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B66CE9C6-93CB-42C7-A41B-F804E154541A}"/>
    </a:ext>
  </a:extLst>
</a:theme>
</file>

<file path=ppt/theme/theme5.xml><?xml version="1.0" encoding="utf-8"?>
<a:theme xmlns:a="http://schemas.openxmlformats.org/drawingml/2006/main" name="Master - Cover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TIM Font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F42C0ADE-D192-470E-8AFA-507ADD70B05C}"/>
    </a:ext>
  </a:extLst>
</a:theme>
</file>

<file path=ppt/theme/theme6.xml><?xml version="1.0" encoding="utf-8"?>
<a:theme xmlns:a="http://schemas.openxmlformats.org/drawingml/2006/main" name="Mastro - Grazie Blu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A6811448-7869-4328-8893-725141657CDB}"/>
    </a:ext>
  </a:extLst>
</a:theme>
</file>

<file path=ppt/theme/theme7.xml><?xml version="1.0" encoding="utf-8"?>
<a:theme xmlns:a="http://schemas.openxmlformats.org/drawingml/2006/main" name="1_Mastro - Grazie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16A10EB6-4CA3-460E-883C-8B30CA11E92F}"/>
    </a:ext>
  </a:extLst>
</a:theme>
</file>

<file path=ppt/theme/theme8.xml><?xml version="1.0" encoding="utf-8"?>
<a:theme xmlns:a="http://schemas.openxmlformats.org/drawingml/2006/main" name="1_Presentazione_PPT_TIM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B1C9A9E9-C53D-471D-AAF5-89A999C1D3D8}"/>
    </a:ext>
  </a:extLst>
</a:theme>
</file>

<file path=ppt/theme/theme9.xml><?xml version="1.0" encoding="utf-8"?>
<a:theme xmlns:a="http://schemas.openxmlformats.org/drawingml/2006/main" name="3_Presentazione_PPT_TIM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FBFCADBC-6697-42DD-A769-60BB7DD73C06}" vid="{B1C9A9E9-C53D-471D-AAF5-89A999C1D3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Widescreen</PresentationFormat>
  <Paragraphs>95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4</vt:i4>
      </vt:variant>
    </vt:vector>
  </HeadingPairs>
  <TitlesOfParts>
    <vt:vector size="27" baseType="lpstr">
      <vt:lpstr>TIM Sans Heavy</vt:lpstr>
      <vt:lpstr>FS Me</vt:lpstr>
      <vt:lpstr>Arial</vt:lpstr>
      <vt:lpstr>MS PGothic</vt:lpstr>
      <vt:lpstr>TIM Sans Medium</vt:lpstr>
      <vt:lpstr>Webdings</vt:lpstr>
      <vt:lpstr>TIM Sans Light</vt:lpstr>
      <vt:lpstr>MS PGothic</vt:lpstr>
      <vt:lpstr>Calibri</vt:lpstr>
      <vt:lpstr>Franklin Gothic Demi</vt:lpstr>
      <vt:lpstr>Segoe UI Semilight</vt:lpstr>
      <vt:lpstr>Franklin Gothic Book</vt:lpstr>
      <vt:lpstr>TIM Sans</vt:lpstr>
      <vt:lpstr>Franklin Gothic Medium</vt:lpstr>
      <vt:lpstr>Master - Cover 1</vt:lpstr>
      <vt:lpstr>Master - Cover 2</vt:lpstr>
      <vt:lpstr>Master - Cover 3</vt:lpstr>
      <vt:lpstr>Master - Cover 4</vt:lpstr>
      <vt:lpstr>Master - Cover Bianca</vt:lpstr>
      <vt:lpstr>Mastro - Grazie Blu</vt:lpstr>
      <vt:lpstr>1_Mastro - Grazie Bianca</vt:lpstr>
      <vt:lpstr>1_Presentazione_PPT_TIM</vt:lpstr>
      <vt:lpstr>3_Presentazione_PPT_TIM</vt:lpstr>
      <vt:lpstr>Gruppo TIM </vt:lpstr>
      <vt:lpstr>Le coperture fisso e mobile di TIM a livello Italia a settembre 2018</vt:lpstr>
      <vt:lpstr>Le reti di nuova generazione in Abruzzo</vt:lpstr>
      <vt:lpstr>Rete in Fibra: Programma di lavoro TIM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2018-06-19T10:53:38Z</dcterms:created>
  <dcterms:modified xsi:type="dcterms:W3CDTF">2018-11-26T16:37:59Z</dcterms:modified>
</cp:coreProperties>
</file>